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g&amp;ehk=gQ" ContentType="image/jpe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5" r:id="rId1"/>
    <p:sldMasterId id="2147483847" r:id="rId2"/>
  </p:sldMasterIdLst>
  <p:notesMasterIdLst>
    <p:notesMasterId r:id="rId46"/>
  </p:notesMasterIdLst>
  <p:sldIdLst>
    <p:sldId id="259" r:id="rId3"/>
    <p:sldId id="282" r:id="rId4"/>
    <p:sldId id="260" r:id="rId5"/>
    <p:sldId id="258" r:id="rId6"/>
    <p:sldId id="284" r:id="rId7"/>
    <p:sldId id="262" r:id="rId8"/>
    <p:sldId id="272" r:id="rId9"/>
    <p:sldId id="286" r:id="rId10"/>
    <p:sldId id="269" r:id="rId11"/>
    <p:sldId id="263" r:id="rId12"/>
    <p:sldId id="268" r:id="rId13"/>
    <p:sldId id="285" r:id="rId14"/>
    <p:sldId id="287" r:id="rId15"/>
    <p:sldId id="289" r:id="rId16"/>
    <p:sldId id="288" r:id="rId17"/>
    <p:sldId id="290" r:id="rId18"/>
    <p:sldId id="293" r:id="rId19"/>
    <p:sldId id="291" r:id="rId20"/>
    <p:sldId id="292" r:id="rId21"/>
    <p:sldId id="273" r:id="rId22"/>
    <p:sldId id="294" r:id="rId23"/>
    <p:sldId id="295" r:id="rId24"/>
    <p:sldId id="296" r:id="rId25"/>
    <p:sldId id="297" r:id="rId26"/>
    <p:sldId id="298" r:id="rId27"/>
    <p:sldId id="299" r:id="rId28"/>
    <p:sldId id="300" r:id="rId29"/>
    <p:sldId id="302" r:id="rId30"/>
    <p:sldId id="301" r:id="rId31"/>
    <p:sldId id="303" r:id="rId32"/>
    <p:sldId id="304" r:id="rId33"/>
    <p:sldId id="274" r:id="rId34"/>
    <p:sldId id="264" r:id="rId35"/>
    <p:sldId id="275" r:id="rId36"/>
    <p:sldId id="276" r:id="rId37"/>
    <p:sldId id="277" r:id="rId38"/>
    <p:sldId id="278" r:id="rId39"/>
    <p:sldId id="279" r:id="rId40"/>
    <p:sldId id="280" r:id="rId41"/>
    <p:sldId id="281" r:id="rId42"/>
    <p:sldId id="265" r:id="rId43"/>
    <p:sldId id="266" r:id="rId44"/>
    <p:sldId id="267" r:id="rId45"/>
  </p:sldIdLst>
  <p:sldSz cx="9144000" cy="5143500" type="screen16x9"/>
  <p:notesSz cx="7315200" cy="9601200"/>
  <p:defaultTextStyle>
    <a:defPPr>
      <a:defRPr lang="en-US"/>
    </a:defPPr>
    <a:lvl1pPr marL="0" algn="l" defTabSz="45717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74" algn="l" defTabSz="45717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48" algn="l" defTabSz="45717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23" algn="l" defTabSz="45717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698" algn="l" defTabSz="45717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872" algn="l" defTabSz="45717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46" algn="l" defTabSz="45717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220" algn="l" defTabSz="45717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394" algn="l" defTabSz="45717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641BA7F-58C7-FC41-BAD6-930912DE8FDE}">
          <p14:sldIdLst>
            <p14:sldId id="259"/>
            <p14:sldId id="282"/>
            <p14:sldId id="260"/>
            <p14:sldId id="258"/>
            <p14:sldId id="284"/>
            <p14:sldId id="262"/>
            <p14:sldId id="272"/>
            <p14:sldId id="286"/>
            <p14:sldId id="269"/>
            <p14:sldId id="263"/>
            <p14:sldId id="268"/>
            <p14:sldId id="285"/>
            <p14:sldId id="287"/>
            <p14:sldId id="289"/>
            <p14:sldId id="288"/>
            <p14:sldId id="290"/>
            <p14:sldId id="293"/>
            <p14:sldId id="291"/>
            <p14:sldId id="292"/>
            <p14:sldId id="273"/>
            <p14:sldId id="294"/>
            <p14:sldId id="295"/>
            <p14:sldId id="296"/>
            <p14:sldId id="297"/>
            <p14:sldId id="298"/>
            <p14:sldId id="299"/>
            <p14:sldId id="300"/>
            <p14:sldId id="302"/>
            <p14:sldId id="301"/>
            <p14:sldId id="303"/>
            <p14:sldId id="304"/>
            <p14:sldId id="274"/>
            <p14:sldId id="264"/>
            <p14:sldId id="275"/>
            <p14:sldId id="276"/>
            <p14:sldId id="277"/>
            <p14:sldId id="278"/>
            <p14:sldId id="279"/>
            <p14:sldId id="280"/>
            <p14:sldId id="281"/>
            <p14:sldId id="265"/>
            <p14:sldId id="266"/>
            <p14:sldId id="26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758" autoAdjust="0"/>
    <p:restoredTop sz="83976" autoAdjust="0"/>
  </p:normalViewPr>
  <p:slideViewPr>
    <p:cSldViewPr snapToGrid="0" snapToObjects="1">
      <p:cViewPr varScale="1">
        <p:scale>
          <a:sx n="94" d="100"/>
          <a:sy n="94" d="100"/>
        </p:scale>
        <p:origin x="660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DBDD7F-39F0-994B-B822-183990148EFC}" type="datetimeFigureOut">
              <a:rPr lang="en-US" smtClean="0"/>
              <a:t>01-May-2017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838" y="4621213"/>
            <a:ext cx="5851525" cy="37798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24C6CA-46A1-5B48-B1AE-7D6F4B7A34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9976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24C6CA-46A1-5B48-B1AE-7D6F4B7A341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6428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 is in this view where</a:t>
            </a:r>
            <a:r>
              <a:rPr lang="en-US" baseline="0" dirty="0" smtClean="0"/>
              <a:t> items can be excluded from being displayed, which we will see in a few slides later.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24C6CA-46A1-5B48-B1AE-7D6F4B7A341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5682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particular, sorting the flat list view by State will help distinguish between</a:t>
            </a:r>
            <a:r>
              <a:rPr lang="en-US" baseline="0" dirty="0" smtClean="0"/>
              <a:t> Idle, Running, and </a:t>
            </a:r>
            <a:r>
              <a:rPr lang="en-US" baseline="0" dirty="0" err="1" smtClean="0"/>
              <a:t>RunTop</a:t>
            </a:r>
            <a:r>
              <a:rPr lang="en-US" baseline="0" dirty="0" smtClean="0"/>
              <a:t> (top-level) VIs; which can be very useful when looking for VIs that are still running that you thought should not be.  VIs with a State of </a:t>
            </a:r>
            <a:r>
              <a:rPr lang="en-US" baseline="0" dirty="0" err="1" smtClean="0"/>
              <a:t>RunTop</a:t>
            </a:r>
            <a:r>
              <a:rPr lang="en-US" baseline="0" dirty="0" smtClean="0"/>
              <a:t> can then be aborted!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24C6CA-46A1-5B48-B1AE-7D6F4B7A341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460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24C6CA-46A1-5B48-B1AE-7D6F4B7A341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6459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24C6CA-46A1-5B48-B1AE-7D6F4B7A341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88419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24C6CA-46A1-5B48-B1AE-7D6F4B7A341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5913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24C6CA-46A1-5B48-B1AE-7D6F4B7A341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2620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24C6CA-46A1-5B48-B1AE-7D6F4B7A341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0072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24C6CA-46A1-5B48-B1AE-7D6F4B7A341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33242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24C6CA-46A1-5B48-B1AE-7D6F4B7A3418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9014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24C6CA-46A1-5B48-B1AE-7D6F4B7A3418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9265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a speaker of NIWeek, </a:t>
            </a:r>
            <a:r>
              <a:rPr lang="en-US" baseline="0" dirty="0"/>
              <a:t>begin your session by welcoming attendees.  </a:t>
            </a:r>
          </a:p>
          <a:p>
            <a:endParaRPr lang="en-US" baseline="0" dirty="0"/>
          </a:p>
          <a:p>
            <a:r>
              <a:rPr lang="en-US" baseline="0" dirty="0"/>
              <a:t>Convey these points: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Your time is valuable, thank you for being at NIWeek 2017.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</a:t>
            </a:r>
            <a:r>
              <a:rPr lang="en-US" baseline="0" dirty="0"/>
              <a:t> aim to make this as valuable as possible, from sharing best practices to helping connect you to fellow engineers and NI experts.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24C6CA-46A1-5B48-B1AE-7D6F4B7A341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87582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want your</a:t>
            </a:r>
            <a:r>
              <a:rPr lang="en-US" baseline="0" dirty="0"/>
              <a:t> feedback.  Please take one minute to complete the session survey.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24C6CA-46A1-5B48-B1AE-7D6F4B7A3418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2540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Convey</a:t>
            </a:r>
            <a:r>
              <a:rPr lang="en-US" baseline="0" dirty="0"/>
              <a:t> these points: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Thank you for attending </a:t>
            </a:r>
            <a:r>
              <a:rPr lang="en-US" baseline="0" dirty="0" err="1"/>
              <a:t>NIWeek</a:t>
            </a:r>
            <a:r>
              <a:rPr lang="en-US" baseline="0" dirty="0"/>
              <a:t> 2017.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There’s many ways to stay connected.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You can download the session materials through the mobile app or at ni.com/</a:t>
            </a:r>
            <a:r>
              <a:rPr lang="en-US" baseline="0" dirty="0" err="1"/>
              <a:t>niweekcommunity</a:t>
            </a:r>
            <a:r>
              <a:rPr lang="en-US" baseline="0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If you’re interested, you can reach me at [share your email]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24C6CA-46A1-5B48-B1AE-7D6F4B7A3418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19924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Update the color palette to map the old template</a:t>
            </a:r>
          </a:p>
          <a:p>
            <a:r>
              <a:rPr lang="en-US" dirty="0"/>
              <a:t>Check</a:t>
            </a:r>
            <a:r>
              <a:rPr lang="en-US" baseline="0" dirty="0"/>
              <a:t> text box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24C6CA-46A1-5B48-B1AE-7D6F4B7A341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4773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Our approach is to accelerate productivity, innovation, and discovery through a software-centric platform for developing any system that needs test, measurement, and control. 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When spending time and energy making technology work gets in the way of focusing on a solution, we know that’s a big problem. So, our goal is to enable engineers to get their job done faster regardless of their application or industry. 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24C6CA-46A1-5B48-B1AE-7D6F4B7A3418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15447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24C6CA-46A1-5B48-B1AE-7D6F4B7A341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6468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Persistence is both a Pro and a Con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24C6CA-46A1-5B48-B1AE-7D6F4B7A341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0087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Probes are commonly called "Watchpoints" in other languages</a:t>
            </a:r>
          </a:p>
          <a:p>
            <a:r>
              <a:rPr lang="en-US" dirty="0"/>
              <a:t>Conditional Probes are commonly called "Watch Variables" in other languages</a:t>
            </a:r>
          </a:p>
          <a:p>
            <a:r>
              <a:rPr lang="en-US" dirty="0"/>
              <a:t>Persistence is both a Pro and a Con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24C6CA-46A1-5B48-B1AE-7D6F4B7A341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5657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i="1" dirty="0"/>
              <a:t>Retain Wire Values </a:t>
            </a:r>
            <a:r>
              <a:rPr lang="en-US" sz="1200" dirty="0"/>
              <a:t>keeps wire values in memory so that a probe placed AFTER running the VI can still view the value!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24C6CA-46A1-5B48-B1AE-7D6F4B7A341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931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Using the Windows debug interface retains information even if LabVIEW crashes!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24C6CA-46A1-5B48-B1AE-7D6F4B7A341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6038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I 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52994" cy="5143500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04897" y="2239402"/>
            <a:ext cx="2743200" cy="664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49719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4025" y="731520"/>
            <a:ext cx="4041775" cy="3900805"/>
          </a:xfr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48199" y="731520"/>
            <a:ext cx="4041775" cy="3900805"/>
          </a:xfrm>
        </p:spPr>
        <p:txBody>
          <a:bodyPr vert="horz" lIns="0" tIns="45717" rIns="0" bIns="45717" rtlCol="0">
            <a:noAutofit/>
          </a:bodyPr>
          <a:lstStyle>
            <a:lvl1pPr marL="0" indent="0">
              <a:buNone/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86210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with Full Image 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73152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54025" y="274320"/>
            <a:ext cx="5029200" cy="4572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 noChangeAspect="1"/>
          </p:cNvSpPr>
          <p:nvPr>
            <p:ph idx="1" hasCustomPrompt="1"/>
          </p:nvPr>
        </p:nvSpPr>
        <p:spPr>
          <a:xfrm>
            <a:off x="454025" y="731520"/>
            <a:ext cx="5029200" cy="3663248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>
              <a:lnSpc>
                <a:spcPct val="90000"/>
              </a:lnSpc>
            </a:pPr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0">
              <a:lnSpc>
                <a:spcPct val="90000"/>
              </a:lnSpc>
            </a:pP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5719664" y="-8606"/>
            <a:ext cx="3429000" cy="5152106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182880" indent="-182880" algn="ctr">
              <a:buNone/>
              <a:defRPr lang="en-US" sz="1400" spc="0" dirty="0" smtClean="0"/>
            </a:lvl1pPr>
          </a:lstStyle>
          <a:p>
            <a:pPr marL="0" lvl="0" indent="0" algn="ctr"/>
            <a:r>
              <a:rPr lang="en-US" dirty="0"/>
              <a:t>Drag or insert full bleed image</a:t>
            </a:r>
            <a:br>
              <a:rPr lang="en-US" dirty="0"/>
            </a:br>
            <a:r>
              <a:rPr lang="en-US" dirty="0"/>
              <a:t>Use minimum height 1690 </a:t>
            </a:r>
            <a:r>
              <a:rPr lang="en-US" dirty="0" err="1"/>
              <a:t>px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1374" y="4743451"/>
            <a:ext cx="1064168" cy="257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17648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904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with Full Image 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73152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660774" y="292608"/>
            <a:ext cx="5029200" cy="429768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3660775" y="732080"/>
            <a:ext cx="5029200" cy="3905233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lnSpc>
                <a:spcPct val="90000"/>
              </a:lnSpc>
              <a:defRPr lang="en-US" dirty="0" smtClean="0"/>
            </a:lvl1pPr>
          </a:lstStyle>
          <a:p>
            <a:pPr lvl="0">
              <a:lnSpc>
                <a:spcPct val="90000"/>
              </a:lnSpc>
            </a:pPr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3429000" cy="5143500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182880" indent="-182880" algn="ctr">
              <a:buNone/>
              <a:defRPr lang="en-US" sz="1400" spc="0" dirty="0" smtClean="0"/>
            </a:lvl1pPr>
          </a:lstStyle>
          <a:p>
            <a:pPr marL="0" lvl="0" indent="0" algn="ctr"/>
            <a:r>
              <a:rPr lang="en-US" dirty="0"/>
              <a:t>Drag or insert full bleed image</a:t>
            </a:r>
            <a:br>
              <a:rPr lang="en-US" dirty="0"/>
            </a:br>
            <a:r>
              <a:rPr lang="en-US" dirty="0"/>
              <a:t>Use minimum height 1690 </a:t>
            </a:r>
            <a:r>
              <a:rPr lang="en-US" dirty="0" err="1"/>
              <a:t>px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1374" y="4743451"/>
            <a:ext cx="1064168" cy="257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7031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ext with Full Image 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73152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660774" y="292608"/>
            <a:ext cx="5029200" cy="429768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3660775" y="732080"/>
            <a:ext cx="5029200" cy="3905233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lnSpc>
                <a:spcPct val="90000"/>
              </a:lnSpc>
              <a:defRPr lang="en-US" dirty="0" smtClean="0"/>
            </a:lvl1pPr>
          </a:lstStyle>
          <a:p>
            <a:pPr lvl="0">
              <a:lnSpc>
                <a:spcPct val="90000"/>
              </a:lnSpc>
            </a:pPr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3429000" cy="5143500"/>
          </a:xfrm>
          <a:solidFill>
            <a:schemeClr val="tx2"/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182880" indent="-182880" algn="ctr">
              <a:buNone/>
              <a:defRPr lang="en-US" sz="1400" spc="0" dirty="0" smtClean="0">
                <a:solidFill>
                  <a:schemeClr val="bg1"/>
                </a:solidFill>
              </a:defRPr>
            </a:lvl1pPr>
          </a:lstStyle>
          <a:p>
            <a:pPr marL="0" lvl="0" indent="0" algn="ctr"/>
            <a:r>
              <a:rPr lang="en-US" dirty="0"/>
              <a:t>Drag or insert full bleed image</a:t>
            </a:r>
            <a:br>
              <a:rPr lang="en-US" dirty="0"/>
            </a:br>
            <a:r>
              <a:rPr lang="en-US" dirty="0"/>
              <a:t>Use minimum height 1690 </a:t>
            </a:r>
            <a:r>
              <a:rPr lang="en-US" dirty="0" err="1"/>
              <a:t>px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374" y="4743451"/>
            <a:ext cx="1064167" cy="257856"/>
          </a:xfrm>
          <a:prstGeom prst="rect">
            <a:avLst/>
          </a:prstGeom>
        </p:spPr>
      </p:pic>
    </p:spTree>
    <p:extLst/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I Product Focused with Image 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73152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54025" y="274320"/>
            <a:ext cx="5029200" cy="4572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Product Focused Slide Heading</a:t>
            </a:r>
          </a:p>
        </p:txBody>
      </p:sp>
      <p:sp>
        <p:nvSpPr>
          <p:cNvPr id="5" name="Text Placeholder 2"/>
          <p:cNvSpPr>
            <a:spLocks noGrp="1" noChangeAspect="1"/>
          </p:cNvSpPr>
          <p:nvPr>
            <p:ph idx="1" hasCustomPrompt="1"/>
          </p:nvPr>
        </p:nvSpPr>
        <p:spPr>
          <a:xfrm>
            <a:off x="454025" y="731520"/>
            <a:ext cx="5029200" cy="3663248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defRPr lang="en-US" dirty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>
              <a:lnSpc>
                <a:spcPct val="90000"/>
              </a:lnSpc>
            </a:pP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5719664" y="274320"/>
            <a:ext cx="2979168" cy="4120448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400" spc="0" baseline="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Drag or insert image</a:t>
            </a:r>
            <a:br>
              <a:rPr lang="en-US" dirty="0"/>
            </a:br>
            <a:r>
              <a:rPr lang="en-US" dirty="0"/>
              <a:t>Use minimum height 1690 </a:t>
            </a:r>
            <a:r>
              <a:rPr lang="en-US" dirty="0" err="1"/>
              <a:t>px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1374" y="4743451"/>
            <a:ext cx="1064168" cy="257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10988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I Product Focused with Image 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73152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660774" y="292608"/>
            <a:ext cx="5029200" cy="429768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Product Focused Slide Heading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3660775" y="732080"/>
            <a:ext cx="5029200" cy="3905233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lnSpc>
                <a:spcPct val="90000"/>
              </a:lnSpc>
              <a:defRPr lang="en-US" dirty="0" smtClean="0"/>
            </a:lvl1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445168" y="302313"/>
            <a:ext cx="2983832" cy="4335000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85750" indent="-285750" algn="ctr">
              <a:buFont typeface="Arial" charset="0"/>
              <a:buNone/>
              <a:defRPr lang="en-US" sz="1400" spc="0" dirty="0" smtClean="0"/>
            </a:lvl1pPr>
          </a:lstStyle>
          <a:p>
            <a:pPr marL="0" lvl="0" indent="0" algn="ctr"/>
            <a:r>
              <a:rPr lang="en-US" dirty="0"/>
              <a:t>Drag or insert image</a:t>
            </a:r>
            <a:br>
              <a:rPr lang="en-US" dirty="0"/>
            </a:br>
            <a:r>
              <a:rPr lang="en-US" dirty="0"/>
              <a:t>Use minimum height 1690 </a:t>
            </a:r>
            <a:r>
              <a:rPr lang="en-US" dirty="0" err="1"/>
              <a:t>px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1374" y="4743451"/>
            <a:ext cx="1064168" cy="257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21845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_Imag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9144000" cy="73152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54025" y="2231136"/>
            <a:ext cx="8235949" cy="432068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 noChangeAspect="1"/>
          </p:cNvSpPr>
          <p:nvPr>
            <p:ph idx="1" hasCustomPrompt="1"/>
          </p:nvPr>
        </p:nvSpPr>
        <p:spPr>
          <a:xfrm>
            <a:off x="454024" y="2706624"/>
            <a:ext cx="8235951" cy="1554654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>
              <a:lnSpc>
                <a:spcPct val="90000"/>
              </a:lnSpc>
            </a:pPr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73152"/>
            <a:ext cx="9144000" cy="2070100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182880" indent="-182880" algn="ctr">
              <a:buFontTx/>
              <a:buNone/>
              <a:defRPr lang="en-US" sz="1400" spc="0" dirty="0"/>
            </a:lvl1pPr>
          </a:lstStyle>
          <a:p>
            <a:pPr marL="0" lvl="0" indent="0" algn="ctr">
              <a:buNone/>
            </a:pPr>
            <a:r>
              <a:rPr lang="en-US" dirty="0"/>
              <a:t>Drag or insert image here. Use minimum width 1500 </a:t>
            </a:r>
            <a:r>
              <a:rPr lang="en-US" dirty="0" err="1"/>
              <a:t>px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1374" y="4743451"/>
            <a:ext cx="1064168" cy="257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6338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609" userDrawn="1">
          <p15:clr>
            <a:srgbClr val="FBAE40"/>
          </p15:clr>
        </p15:guide>
        <p15:guide id="2" orient="horz" pos="1859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White_Imag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1"/>
            <a:ext cx="9144000" cy="2077988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182880" indent="-182880" algn="ctr">
              <a:buNone/>
              <a:defRPr lang="en-US" sz="1400" spc="0" dirty="0"/>
            </a:lvl1pPr>
          </a:lstStyle>
          <a:p>
            <a:pPr marL="0" lvl="0" indent="0" algn="ctr"/>
            <a:r>
              <a:rPr lang="en-US" dirty="0"/>
              <a:t>Drag or insert image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0" y="2077989"/>
            <a:ext cx="9144000" cy="3065512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54025" y="2235493"/>
            <a:ext cx="8235949" cy="432068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 noChangeAspect="1"/>
          </p:cNvSpPr>
          <p:nvPr>
            <p:ph idx="1" hasCustomPrompt="1"/>
          </p:nvPr>
        </p:nvSpPr>
        <p:spPr>
          <a:xfrm>
            <a:off x="454024" y="2710982"/>
            <a:ext cx="8235951" cy="1926332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lnSpc>
                <a:spcPct val="90000"/>
              </a:lnSpc>
              <a:buClr>
                <a:schemeClr val="bg1"/>
              </a:buClr>
              <a:buSzPct val="90000"/>
              <a:defRPr lang="en-US" dirty="0" smtClean="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buSzPct val="90000"/>
              <a:defRPr lang="en-US" dirty="0" smtClean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buSzPct val="90000"/>
              <a:defRPr lang="en-US" dirty="0" smtClean="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buSzPct val="90000"/>
              <a:defRPr lang="en-US" dirty="0" smtClean="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buSzPct val="90000"/>
              <a:defRPr lang="en-US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90000"/>
              </a:lnSpc>
            </a:pPr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374" y="4743451"/>
            <a:ext cx="1064167" cy="257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27425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3020292"/>
            <a:ext cx="9144000" cy="2123208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1"/>
            <a:ext cx="9144000" cy="3020290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182880" indent="-182880" algn="ctr">
              <a:buFontTx/>
              <a:buNone/>
              <a:defRPr lang="en-US" sz="1400" spc="0" dirty="0"/>
            </a:lvl1pPr>
          </a:lstStyle>
          <a:p>
            <a:pPr marL="0" lvl="0" indent="0" algn="ctr">
              <a:buNone/>
            </a:pPr>
            <a:r>
              <a:rPr lang="en-US" dirty="0"/>
              <a:t>Drag or place image for supporting quote</a:t>
            </a:r>
          </a:p>
        </p:txBody>
      </p:sp>
      <p:sp>
        <p:nvSpPr>
          <p:cNvPr id="5" name="Text Placeholder 2"/>
          <p:cNvSpPr>
            <a:spLocks noGrp="1" noChangeAspect="1"/>
          </p:cNvSpPr>
          <p:nvPr>
            <p:ph idx="1" hasCustomPrompt="1"/>
          </p:nvPr>
        </p:nvSpPr>
        <p:spPr>
          <a:xfrm>
            <a:off x="454024" y="3246120"/>
            <a:ext cx="8235951" cy="1274618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0" indent="0" algn="ctr">
              <a:lnSpc>
                <a:spcPct val="100000"/>
              </a:lnSpc>
              <a:buFont typeface="Arial" charset="0"/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Font typeface="Arial" charset="0"/>
              <a:buNone/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 marL="914400" indent="0">
              <a:buFont typeface="Arial" charset="0"/>
              <a:buNone/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 marL="1371600" indent="0">
              <a:buFont typeface="Arial" charset="0"/>
              <a:buNone/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 marL="1828800" indent="0">
              <a:buFont typeface="Arial" charset="0"/>
              <a:buNone/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algn="ctr">
              <a:defRPr/>
            </a:pPr>
            <a:r>
              <a:rPr lang="en-US" dirty="0">
                <a:solidFill>
                  <a:schemeClr val="bg1"/>
                </a:solidFill>
              </a:rPr>
              <a:t>“Place Quote Here”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3237300" y="3591329"/>
            <a:ext cx="2781300" cy="250923"/>
          </a:xfrm>
        </p:spPr>
        <p:txBody>
          <a:bodyPr anchor="ctr"/>
          <a:lstStyle>
            <a:lvl1pPr marL="0" marR="0" indent="0" algn="ctr" defTabSz="4572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182880" algn="l"/>
              </a:tabLst>
              <a:defRPr sz="1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marR="0" lvl="0" indent="0" algn="ctr" defTabSz="4572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182880" algn="l"/>
              </a:tabLst>
              <a:defRPr/>
            </a:pPr>
            <a:r>
              <a:rPr lang="en-US" dirty="0"/>
              <a:t>–First and Last Name, Title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374" y="4743451"/>
            <a:ext cx="1064167" cy="257856"/>
          </a:xfrm>
          <a:prstGeom prst="rect">
            <a:avLst/>
          </a:prstGeom>
        </p:spPr>
      </p:pic>
      <p:sp>
        <p:nvSpPr>
          <p:cNvPr id="11" name="Footer Placeholder 3"/>
          <p:cNvSpPr txBox="1">
            <a:spLocks/>
          </p:cNvSpPr>
          <p:nvPr userDrawn="1"/>
        </p:nvSpPr>
        <p:spPr>
          <a:xfrm>
            <a:off x="7194833" y="4794504"/>
            <a:ext cx="1502239" cy="200706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 err="1">
                <a:solidFill>
                  <a:schemeClr val="bg1"/>
                </a:solidFill>
              </a:rPr>
              <a:t>ni.com</a:t>
            </a:r>
            <a:endParaRPr 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924222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52994" cy="5143500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074863"/>
            <a:ext cx="9153525" cy="831850"/>
          </a:xfrm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182880" algn="l"/>
              </a:tabLst>
              <a:defRPr sz="240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 algn="ctr"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 algn="ctr"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 algn="ctr"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182880" algn="l"/>
              </a:tabLst>
              <a:defRPr/>
            </a:pPr>
            <a:r>
              <a:rPr lang="en-US" dirty="0"/>
              <a:t>Topic Divider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374" y="4743451"/>
            <a:ext cx="1064167" cy="257856"/>
          </a:xfrm>
          <a:prstGeom prst="rect">
            <a:avLst/>
          </a:prstGeom>
        </p:spPr>
      </p:pic>
      <p:sp>
        <p:nvSpPr>
          <p:cNvPr id="7" name="Footer Placeholder 3"/>
          <p:cNvSpPr txBox="1">
            <a:spLocks/>
          </p:cNvSpPr>
          <p:nvPr userDrawn="1"/>
        </p:nvSpPr>
        <p:spPr>
          <a:xfrm>
            <a:off x="7194833" y="4794504"/>
            <a:ext cx="1502239" cy="200706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 err="1">
                <a:solidFill>
                  <a:schemeClr val="bg1"/>
                </a:solidFill>
              </a:rPr>
              <a:t>ni.com</a:t>
            </a:r>
            <a:endParaRPr 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960714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" y="0"/>
            <a:ext cx="9168739" cy="5158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6218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Resource L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52994" cy="5143500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074863"/>
            <a:ext cx="9153525" cy="831850"/>
          </a:xfrm>
        </p:spPr>
        <p:txBody>
          <a:bodyPr anchor="ctr"/>
          <a:lstStyle>
            <a:lvl1pPr marL="0" indent="0" algn="ctr">
              <a:buFontTx/>
              <a:buNone/>
              <a:defRPr sz="240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 algn="ctr"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 algn="ctr"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 algn="ctr"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lvl="0"/>
            <a:r>
              <a:rPr lang="en-US" dirty="0"/>
              <a:t>Resource Link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374" y="4743451"/>
            <a:ext cx="1064167" cy="257856"/>
          </a:xfrm>
          <a:prstGeom prst="rect">
            <a:avLst/>
          </a:prstGeom>
        </p:spPr>
      </p:pic>
      <p:sp>
        <p:nvSpPr>
          <p:cNvPr id="7" name="Footer Placeholder 3"/>
          <p:cNvSpPr txBox="1">
            <a:spLocks/>
          </p:cNvSpPr>
          <p:nvPr userDrawn="1"/>
        </p:nvSpPr>
        <p:spPr>
          <a:xfrm>
            <a:off x="7194833" y="4794504"/>
            <a:ext cx="1502239" cy="200706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 err="1">
                <a:solidFill>
                  <a:schemeClr val="bg1"/>
                </a:solidFill>
              </a:rPr>
              <a:t>ni.com</a:t>
            </a:r>
            <a:endParaRPr 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564146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/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3_External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78333" y="841038"/>
            <a:ext cx="8165605" cy="3711756"/>
          </a:xfrm>
        </p:spPr>
        <p:txBody>
          <a:bodyPr/>
          <a:lstStyle>
            <a:lvl1pPr>
              <a:defRPr b="0" i="0">
                <a:latin typeface="+mn-lt"/>
                <a:cs typeface="Univers LT Std 45 Light"/>
              </a:defRPr>
            </a:lvl1pPr>
            <a:lvl2pPr>
              <a:defRPr b="0" i="0">
                <a:latin typeface="+mn-lt"/>
                <a:cs typeface="Univers LT Std 45 Light"/>
              </a:defRPr>
            </a:lvl2pPr>
            <a:lvl3pPr>
              <a:defRPr b="0" i="0">
                <a:latin typeface="+mn-lt"/>
                <a:cs typeface="Univers LT Std 45 Light"/>
              </a:defRPr>
            </a:lvl3pPr>
            <a:lvl4pPr>
              <a:defRPr sz="1400" b="0" i="0">
                <a:latin typeface="+mn-lt"/>
                <a:cs typeface="Univers LT Std 45 Light"/>
              </a:defRPr>
            </a:lvl4pPr>
            <a:lvl5pPr>
              <a:defRPr sz="1400">
                <a:latin typeface="+mn-lt"/>
              </a:defRPr>
            </a:lvl5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63363176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xternal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 userDrawn="1"/>
        </p:nvSpPr>
        <p:spPr>
          <a:xfrm>
            <a:off x="4957763" y="2057012"/>
            <a:ext cx="2700338" cy="611033"/>
          </a:xfrm>
          <a:prstGeom prst="rect">
            <a:avLst/>
          </a:prstGeom>
        </p:spPr>
        <p:txBody>
          <a:bodyPr vert="horz" lIns="0" tIns="45717" rIns="0" bIns="45717" rtlCol="0" anchor="ctr">
            <a:noAutofit/>
          </a:bodyPr>
          <a:lstStyle>
            <a:lvl1pPr algn="l" defTabSz="457174" rtl="0" eaLnBrk="1" latinLnBrk="0" hangingPunct="1">
              <a:spcBef>
                <a:spcPct val="0"/>
              </a:spcBef>
              <a:buNone/>
              <a:defRPr sz="2800" b="0" i="0" kern="1200" spc="-50">
                <a:solidFill>
                  <a:schemeClr val="accent1"/>
                </a:solidFill>
                <a:latin typeface="+mn-lt"/>
                <a:ea typeface="+mj-ea"/>
                <a:cs typeface="Univers LT Std 45 Light"/>
              </a:defRPr>
            </a:lvl1pPr>
          </a:lstStyle>
          <a:p>
            <a:r>
              <a:rPr lang="en-US" dirty="0"/>
              <a:t>Before you go,</a:t>
            </a:r>
          </a:p>
          <a:p>
            <a:r>
              <a:rPr lang="en-US" dirty="0"/>
              <a:t>take the survey.</a:t>
            </a:r>
          </a:p>
        </p:txBody>
      </p:sp>
      <p:pic>
        <p:nvPicPr>
          <p:cNvPr id="4" name="Content Placeholder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251" y="271463"/>
            <a:ext cx="2424968" cy="4311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0701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936" y="2104486"/>
            <a:ext cx="8170003" cy="723069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3" name="Picture 2" descr="21258 NIWeek Presenter PPT_blank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9176530" cy="5158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82859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9176530" cy="5158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41254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xternal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919645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I 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52994" cy="5143500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04897" y="2239402"/>
            <a:ext cx="2743200" cy="664697"/>
          </a:xfrm>
          <a:prstGeom prst="rect">
            <a:avLst/>
          </a:prstGeom>
        </p:spPr>
      </p:pic>
    </p:spTree>
    <p:extLst/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1"/>
            <a:ext cx="9152994" cy="3281629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4025" y="841375"/>
            <a:ext cx="8235949" cy="1790700"/>
          </a:xfrm>
        </p:spPr>
        <p:txBody>
          <a:bodyPr anchor="b"/>
          <a:lstStyle>
            <a:lvl1pPr algn="ctr"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4025" y="2632075"/>
            <a:ext cx="8235950" cy="568325"/>
          </a:xfr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ts val="16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8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Subhead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454025" y="3473449"/>
            <a:ext cx="8235950" cy="311151"/>
          </a:xfr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None/>
              <a:tabLst>
                <a:tab pos="182563" algn="l"/>
                <a:tab pos="3708400" algn="l"/>
              </a:tabLst>
              <a:defRPr sz="16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Speaker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3" hasCustomPrompt="1"/>
          </p:nvPr>
        </p:nvSpPr>
        <p:spPr>
          <a:xfrm>
            <a:off x="454025" y="3784600"/>
            <a:ext cx="8235950" cy="347663"/>
          </a:xfr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None/>
              <a:tabLst>
                <a:tab pos="182880" algn="l"/>
              </a:tabLst>
              <a:defRPr sz="16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Title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1374" y="4743451"/>
            <a:ext cx="1064168" cy="257856"/>
          </a:xfrm>
          <a:prstGeom prst="rect">
            <a:avLst/>
          </a:prstGeom>
        </p:spPr>
      </p:pic>
      <p:sp>
        <p:nvSpPr>
          <p:cNvPr id="10" name="Footer Placeholder 3"/>
          <p:cNvSpPr txBox="1">
            <a:spLocks/>
          </p:cNvSpPr>
          <p:nvPr userDrawn="1"/>
        </p:nvSpPr>
        <p:spPr>
          <a:xfrm>
            <a:off x="7194833" y="4794504"/>
            <a:ext cx="1502239" cy="200706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 err="1"/>
              <a:t>ni.com</a:t>
            </a:r>
            <a:endParaRPr lang="en-US" sz="1000" dirty="0"/>
          </a:p>
        </p:txBody>
      </p:sp>
      <p:sp>
        <p:nvSpPr>
          <p:cNvPr id="9" name="Footer Placeholder 3"/>
          <p:cNvSpPr txBox="1">
            <a:spLocks/>
          </p:cNvSpPr>
          <p:nvPr userDrawn="1"/>
        </p:nvSpPr>
        <p:spPr>
          <a:xfrm>
            <a:off x="3820880" y="4804450"/>
            <a:ext cx="1502239" cy="200706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dirty="0">
                <a:solidFill>
                  <a:schemeClr val="accent5"/>
                </a:solidFill>
              </a:rPr>
              <a:t>NI CONFIDENTIAL</a:t>
            </a:r>
          </a:p>
        </p:txBody>
      </p:sp>
    </p:spTree>
    <p:extLst/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out Subhea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1"/>
            <a:ext cx="9152994" cy="3281629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4025" y="841374"/>
            <a:ext cx="8235949" cy="2111375"/>
          </a:xfrm>
        </p:spPr>
        <p:txBody>
          <a:bodyPr anchor="b"/>
          <a:lstStyle>
            <a:lvl1pPr algn="ctr"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454025" y="3473449"/>
            <a:ext cx="8235950" cy="311151"/>
          </a:xfr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None/>
              <a:tabLst>
                <a:tab pos="182563" algn="l"/>
                <a:tab pos="3708400" algn="l"/>
              </a:tabLst>
              <a:defRPr sz="16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Speaker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3" hasCustomPrompt="1"/>
          </p:nvPr>
        </p:nvSpPr>
        <p:spPr>
          <a:xfrm>
            <a:off x="454025" y="3784600"/>
            <a:ext cx="8235950" cy="347663"/>
          </a:xfr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None/>
              <a:tabLst>
                <a:tab pos="182880" algn="l"/>
              </a:tabLst>
              <a:defRPr sz="16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Title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1374" y="4743451"/>
            <a:ext cx="1064168" cy="257856"/>
          </a:xfrm>
          <a:prstGeom prst="rect">
            <a:avLst/>
          </a:prstGeom>
        </p:spPr>
      </p:pic>
      <p:sp>
        <p:nvSpPr>
          <p:cNvPr id="8" name="Footer Placeholder 3"/>
          <p:cNvSpPr txBox="1">
            <a:spLocks/>
          </p:cNvSpPr>
          <p:nvPr userDrawn="1"/>
        </p:nvSpPr>
        <p:spPr>
          <a:xfrm>
            <a:off x="7194833" y="4794504"/>
            <a:ext cx="1502239" cy="200706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 err="1"/>
              <a:t>ni.com</a:t>
            </a:r>
            <a:endParaRPr lang="en-US" sz="1000" dirty="0"/>
          </a:p>
        </p:txBody>
      </p:sp>
      <p:sp>
        <p:nvSpPr>
          <p:cNvPr id="9" name="Footer Placeholder 3"/>
          <p:cNvSpPr txBox="1">
            <a:spLocks/>
          </p:cNvSpPr>
          <p:nvPr userDrawn="1"/>
        </p:nvSpPr>
        <p:spPr>
          <a:xfrm>
            <a:off x="3820880" y="4804450"/>
            <a:ext cx="1502239" cy="200706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dirty="0">
                <a:solidFill>
                  <a:schemeClr val="accent5"/>
                </a:solidFill>
              </a:rPr>
              <a:t>NI CONFIDENTIAL</a:t>
            </a:r>
          </a:p>
        </p:txBody>
      </p:sp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Developing and Giving Your Presentation Tips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364836" y="900352"/>
            <a:ext cx="4133273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>
              <a:buNone/>
            </a:pPr>
            <a:r>
              <a:rPr lang="en-US" dirty="0">
                <a:solidFill>
                  <a:srgbClr val="0070C0"/>
                </a:solidFill>
              </a:rPr>
              <a:t>Tips for Developing</a:t>
            </a:r>
            <a:br>
              <a:rPr lang="en-US" dirty="0">
                <a:solidFill>
                  <a:srgbClr val="0070C0"/>
                </a:solidFill>
              </a:rPr>
            </a:br>
            <a:endParaRPr lang="en-US" sz="800" dirty="0">
              <a:solidFill>
                <a:srgbClr val="0070C0"/>
              </a:solidFill>
            </a:endParaRPr>
          </a:p>
          <a:p>
            <a:pPr lvl="0"/>
            <a:r>
              <a:rPr lang="en-US" sz="1600" dirty="0"/>
              <a:t>Follow the “six by six rule” </a:t>
            </a:r>
            <a:br>
              <a:rPr lang="en-US" sz="1600" dirty="0"/>
            </a:br>
            <a:r>
              <a:rPr lang="en-US" sz="1600" dirty="0"/>
              <a:t>(six lines/six words per line)  </a:t>
            </a:r>
          </a:p>
          <a:p>
            <a:pPr lvl="0"/>
            <a:r>
              <a:rPr lang="en-US" sz="1600" dirty="0"/>
              <a:t>Use bullet points</a:t>
            </a:r>
          </a:p>
          <a:p>
            <a:pPr lvl="0"/>
            <a:r>
              <a:rPr lang="en-US" sz="1600" dirty="0"/>
              <a:t>Capitalize the first letter after a bullet point</a:t>
            </a:r>
          </a:p>
          <a:p>
            <a:pPr lvl="0"/>
            <a:r>
              <a:rPr lang="en-US" sz="1600" dirty="0"/>
              <a:t>Do not use end punctuation</a:t>
            </a:r>
          </a:p>
          <a:p>
            <a:pPr lvl="0"/>
            <a:r>
              <a:rPr lang="en-US" sz="1600" dirty="0"/>
              <a:t>Use active voice </a:t>
            </a:r>
          </a:p>
          <a:p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4587298" y="900627"/>
            <a:ext cx="4101090" cy="29546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Font typeface="Wingdings" charset="2"/>
              <a:buNone/>
            </a:pPr>
            <a:r>
              <a:rPr lang="en-US" dirty="0">
                <a:solidFill>
                  <a:srgbClr val="0070C0"/>
                </a:solidFill>
              </a:rPr>
              <a:t>Tips for Giving Your Presentation</a:t>
            </a:r>
            <a:br>
              <a:rPr lang="en-US" dirty="0">
                <a:solidFill>
                  <a:srgbClr val="0070C0"/>
                </a:solidFill>
              </a:rPr>
            </a:br>
            <a:endParaRPr lang="en-US" sz="800" dirty="0">
              <a:solidFill>
                <a:srgbClr val="0070C0"/>
              </a:solidFill>
            </a:endParaRPr>
          </a:p>
          <a:p>
            <a:r>
              <a:rPr lang="en-US" sz="1600" dirty="0"/>
              <a:t>Help your audience know you</a:t>
            </a:r>
          </a:p>
          <a:p>
            <a:r>
              <a:rPr lang="en-US" sz="1600" dirty="0"/>
              <a:t>Know your audience</a:t>
            </a:r>
          </a:p>
          <a:p>
            <a:r>
              <a:rPr lang="en-US" sz="1600" dirty="0"/>
              <a:t>Know the story</a:t>
            </a:r>
          </a:p>
          <a:p>
            <a:r>
              <a:rPr lang="en-US" sz="1600" dirty="0"/>
              <a:t>Know your story</a:t>
            </a:r>
          </a:p>
          <a:p>
            <a:r>
              <a:rPr lang="en-US" sz="1600" dirty="0"/>
              <a:t>Know your #1 goal</a:t>
            </a:r>
          </a:p>
          <a:p>
            <a:r>
              <a:rPr lang="en-US" sz="1600" dirty="0"/>
              <a:t>Know what you don’t know</a:t>
            </a:r>
          </a:p>
          <a:p>
            <a:r>
              <a:rPr lang="en-US" sz="1600" dirty="0"/>
              <a:t>Know when to tell or show</a:t>
            </a:r>
          </a:p>
          <a:p>
            <a:r>
              <a:rPr lang="en-US" sz="1600" dirty="0"/>
              <a:t>Simple is better</a:t>
            </a:r>
          </a:p>
          <a:p>
            <a:r>
              <a:rPr lang="en-US" sz="1600" dirty="0"/>
              <a:t>Know your timing</a:t>
            </a:r>
          </a:p>
          <a:p>
            <a:r>
              <a:rPr lang="en-US" sz="1600" dirty="0"/>
              <a:t>Suggest what the audience can do next</a:t>
            </a:r>
            <a:endParaRPr lang="en-US" dirty="0"/>
          </a:p>
        </p:txBody>
      </p:sp>
    </p:spTree>
    <p:extLst/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_1 Line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54025" y="274320"/>
            <a:ext cx="8229600" cy="4572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454025" y="731520"/>
            <a:ext cx="8229600" cy="3672205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0" y="0"/>
            <a:ext cx="9144000" cy="73152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1374" y="4743451"/>
            <a:ext cx="1064168" cy="257856"/>
          </a:xfrm>
          <a:prstGeom prst="rect">
            <a:avLst/>
          </a:prstGeom>
        </p:spPr>
      </p:pic>
      <p:sp>
        <p:nvSpPr>
          <p:cNvPr id="6" name="Footer Placeholder 3"/>
          <p:cNvSpPr txBox="1">
            <a:spLocks/>
          </p:cNvSpPr>
          <p:nvPr userDrawn="1"/>
        </p:nvSpPr>
        <p:spPr>
          <a:xfrm>
            <a:off x="3820880" y="4804450"/>
            <a:ext cx="1502239" cy="200706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dirty="0">
                <a:solidFill>
                  <a:schemeClr val="accent5"/>
                </a:solidFill>
              </a:rPr>
              <a:t>NI CONFIDENTIAL</a:t>
            </a:r>
          </a:p>
        </p:txBody>
      </p:sp>
    </p:spTree>
    <p:extLst/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_2 Line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54025" y="257175"/>
            <a:ext cx="8229600" cy="827785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0" i="0" kern="1000" spc="0" baseline="0" dirty="0">
                <a:solidFill>
                  <a:schemeClr val="bg2">
                    <a:lumMod val="25000"/>
                  </a:schemeClr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r>
              <a:rPr lang="en-US" dirty="0"/>
              <a:t>For Two Line Header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454025" y="1078618"/>
            <a:ext cx="8229600" cy="3325107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0" y="0"/>
            <a:ext cx="9144000" cy="73152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1374" y="4743451"/>
            <a:ext cx="1064168" cy="257856"/>
          </a:xfrm>
          <a:prstGeom prst="rect">
            <a:avLst/>
          </a:prstGeom>
        </p:spPr>
      </p:pic>
      <p:sp>
        <p:nvSpPr>
          <p:cNvPr id="6" name="Footer Placeholder 3"/>
          <p:cNvSpPr txBox="1">
            <a:spLocks/>
          </p:cNvSpPr>
          <p:nvPr userDrawn="1"/>
        </p:nvSpPr>
        <p:spPr>
          <a:xfrm>
            <a:off x="3820880" y="4804450"/>
            <a:ext cx="1502239" cy="200706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dirty="0">
                <a:solidFill>
                  <a:schemeClr val="accent5"/>
                </a:solidFill>
              </a:rPr>
              <a:t>NI CONFIDENTIAL</a:t>
            </a:r>
          </a:p>
        </p:txBody>
      </p:sp>
    </p:spTree>
    <p:extLst/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  <p15:guide id="3" orient="horz" pos="1620">
          <p15:clr>
            <a:srgbClr val="FBAE40"/>
          </p15:clr>
        </p15:guide>
        <p15:guide id="4" orient="horz" pos="860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_1 Heading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54025" y="274320"/>
            <a:ext cx="8229600" cy="4572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454025" y="1194319"/>
            <a:ext cx="8229600" cy="3209406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0" y="0"/>
            <a:ext cx="9144000" cy="73152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/>
          </a:p>
        </p:txBody>
      </p:sp>
      <p:sp>
        <p:nvSpPr>
          <p:cNvPr id="21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54026" y="749995"/>
            <a:ext cx="8229600" cy="274320"/>
          </a:xfr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Subhead Text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1374" y="4743451"/>
            <a:ext cx="1064168" cy="257856"/>
          </a:xfrm>
          <a:prstGeom prst="rect">
            <a:avLst/>
          </a:prstGeom>
        </p:spPr>
      </p:pic>
      <p:sp>
        <p:nvSpPr>
          <p:cNvPr id="7" name="Footer Placeholder 3"/>
          <p:cNvSpPr txBox="1">
            <a:spLocks/>
          </p:cNvSpPr>
          <p:nvPr userDrawn="1"/>
        </p:nvSpPr>
        <p:spPr>
          <a:xfrm>
            <a:off x="3820880" y="4804450"/>
            <a:ext cx="1502239" cy="200706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dirty="0">
                <a:solidFill>
                  <a:schemeClr val="accent5"/>
                </a:solidFill>
              </a:rPr>
              <a:t>NI CONFIDENTIAL</a:t>
            </a:r>
          </a:p>
        </p:txBody>
      </p:sp>
    </p:spTree>
    <p:extLst/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_2 Line Heading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54025" y="262001"/>
            <a:ext cx="8229600" cy="82296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0" i="0" kern="1000" spc="0" baseline="0" dirty="0">
                <a:solidFill>
                  <a:schemeClr val="bg2">
                    <a:lumMod val="25000"/>
                  </a:schemeClr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r>
              <a:rPr lang="en-US" dirty="0"/>
              <a:t>For Two Line Header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454025" y="1398958"/>
            <a:ext cx="8229600" cy="2998671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6" name="Rectangle 15"/>
          <p:cNvSpPr/>
          <p:nvPr userDrawn="1"/>
        </p:nvSpPr>
        <p:spPr>
          <a:xfrm>
            <a:off x="0" y="0"/>
            <a:ext cx="9144000" cy="73152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/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54026" y="1078618"/>
            <a:ext cx="8229600" cy="274320"/>
          </a:xfr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Subhead Text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1374" y="4743451"/>
            <a:ext cx="1064168" cy="257856"/>
          </a:xfrm>
          <a:prstGeom prst="rect">
            <a:avLst/>
          </a:prstGeom>
        </p:spPr>
      </p:pic>
      <p:sp>
        <p:nvSpPr>
          <p:cNvPr id="7" name="Footer Placeholder 3"/>
          <p:cNvSpPr txBox="1">
            <a:spLocks/>
          </p:cNvSpPr>
          <p:nvPr userDrawn="1"/>
        </p:nvSpPr>
        <p:spPr>
          <a:xfrm>
            <a:off x="3820880" y="4804450"/>
            <a:ext cx="1502239" cy="200706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dirty="0">
                <a:solidFill>
                  <a:schemeClr val="accent5"/>
                </a:solidFill>
              </a:rPr>
              <a:t>NI CONFIDENTIAL</a:t>
            </a:r>
          </a:p>
        </p:txBody>
      </p:sp>
    </p:spTree>
    <p:extLst/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4025" y="731520"/>
            <a:ext cx="4041775" cy="3900805"/>
          </a:xfr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48199" y="731520"/>
            <a:ext cx="4041775" cy="3900805"/>
          </a:xfrm>
        </p:spPr>
        <p:txBody>
          <a:bodyPr vert="horz" lIns="0" tIns="45717" rIns="0" bIns="45717" rtlCol="0">
            <a:noAutofit/>
          </a:bodyPr>
          <a:lstStyle>
            <a:lvl1pPr marL="0" indent="0">
              <a:buNone/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</p:spTree>
    <p:extLst/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with Full Image 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73152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54025" y="274320"/>
            <a:ext cx="5029200" cy="4572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 noChangeAspect="1"/>
          </p:cNvSpPr>
          <p:nvPr>
            <p:ph idx="1" hasCustomPrompt="1"/>
          </p:nvPr>
        </p:nvSpPr>
        <p:spPr>
          <a:xfrm>
            <a:off x="454025" y="731520"/>
            <a:ext cx="5029200" cy="3663248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>
              <a:lnSpc>
                <a:spcPct val="90000"/>
              </a:lnSpc>
            </a:pPr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0">
              <a:lnSpc>
                <a:spcPct val="90000"/>
              </a:lnSpc>
            </a:pP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5719664" y="-8606"/>
            <a:ext cx="3429000" cy="5152106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182880" indent="-182880" algn="ctr">
              <a:buNone/>
              <a:defRPr lang="en-US" sz="1400" spc="0" dirty="0" smtClean="0"/>
            </a:lvl1pPr>
          </a:lstStyle>
          <a:p>
            <a:pPr marL="0" lvl="0" indent="0" algn="ctr"/>
            <a:r>
              <a:rPr lang="en-US" dirty="0"/>
              <a:t>Drag or insert full bleed image</a:t>
            </a:r>
            <a:br>
              <a:rPr lang="en-US" dirty="0"/>
            </a:br>
            <a:r>
              <a:rPr lang="en-US" dirty="0"/>
              <a:t>Use minimum height 1690 </a:t>
            </a:r>
            <a:r>
              <a:rPr lang="en-US" dirty="0" err="1"/>
              <a:t>px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1374" y="4743451"/>
            <a:ext cx="1064168" cy="257856"/>
          </a:xfrm>
          <a:prstGeom prst="rect">
            <a:avLst/>
          </a:prstGeom>
        </p:spPr>
      </p:pic>
      <p:sp>
        <p:nvSpPr>
          <p:cNvPr id="7" name="Footer Placeholder 3"/>
          <p:cNvSpPr txBox="1">
            <a:spLocks/>
          </p:cNvSpPr>
          <p:nvPr userDrawn="1"/>
        </p:nvSpPr>
        <p:spPr>
          <a:xfrm>
            <a:off x="2217505" y="4804450"/>
            <a:ext cx="1502239" cy="200706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dirty="0">
                <a:solidFill>
                  <a:schemeClr val="accent5"/>
                </a:solidFill>
              </a:rPr>
              <a:t>NI CONFIDENTIAL</a:t>
            </a:r>
          </a:p>
        </p:txBody>
      </p:sp>
    </p:spTree>
    <p:extLst/>
  </p:cSld>
  <p:clrMapOvr>
    <a:masterClrMapping/>
  </p:clrMapOvr>
  <p:extLst mod="1">
    <p:ext uri="{DCECCB84-F9BA-43D5-87BE-67443E8EF086}">
      <p15:sldGuideLst xmlns:p15="http://schemas.microsoft.com/office/powerpoint/2012/main">
        <p15:guide id="2" pos="2904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with Full Image 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73152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660774" y="292608"/>
            <a:ext cx="5029200" cy="429768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3660775" y="732080"/>
            <a:ext cx="5029200" cy="3905233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lnSpc>
                <a:spcPct val="90000"/>
              </a:lnSpc>
              <a:defRPr lang="en-US" dirty="0" smtClean="0"/>
            </a:lvl1pPr>
          </a:lstStyle>
          <a:p>
            <a:pPr lvl="0">
              <a:lnSpc>
                <a:spcPct val="90000"/>
              </a:lnSpc>
            </a:pPr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3429000" cy="5143500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182880" indent="-182880" algn="ctr">
              <a:buNone/>
              <a:defRPr lang="en-US" sz="1400" spc="0" dirty="0" smtClean="0"/>
            </a:lvl1pPr>
          </a:lstStyle>
          <a:p>
            <a:pPr marL="0" lvl="0" indent="0" algn="ctr"/>
            <a:r>
              <a:rPr lang="en-US" dirty="0"/>
              <a:t>Drag or insert full bleed image</a:t>
            </a:r>
            <a:br>
              <a:rPr lang="en-US" dirty="0"/>
            </a:br>
            <a:r>
              <a:rPr lang="en-US" dirty="0"/>
              <a:t>Use minimum height 1690 </a:t>
            </a:r>
            <a:r>
              <a:rPr lang="en-US" dirty="0" err="1"/>
              <a:t>px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1374" y="4743451"/>
            <a:ext cx="1064168" cy="257856"/>
          </a:xfrm>
          <a:prstGeom prst="rect">
            <a:avLst/>
          </a:prstGeom>
        </p:spPr>
      </p:pic>
      <p:sp>
        <p:nvSpPr>
          <p:cNvPr id="8" name="Footer Placeholder 3"/>
          <p:cNvSpPr txBox="1">
            <a:spLocks/>
          </p:cNvSpPr>
          <p:nvPr userDrawn="1"/>
        </p:nvSpPr>
        <p:spPr>
          <a:xfrm>
            <a:off x="5424254" y="4804450"/>
            <a:ext cx="1502239" cy="200706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dirty="0">
                <a:solidFill>
                  <a:schemeClr val="accent5"/>
                </a:solidFill>
              </a:rPr>
              <a:t>NI CONFIDENTIAL</a:t>
            </a:r>
          </a:p>
        </p:txBody>
      </p:sp>
    </p:spTree>
    <p:extLst/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ext with Full Image 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73152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660774" y="292608"/>
            <a:ext cx="5029200" cy="429768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3660775" y="732080"/>
            <a:ext cx="5029200" cy="3905233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lnSpc>
                <a:spcPct val="90000"/>
              </a:lnSpc>
              <a:defRPr lang="en-US" dirty="0" smtClean="0"/>
            </a:lvl1pPr>
          </a:lstStyle>
          <a:p>
            <a:pPr lvl="0">
              <a:lnSpc>
                <a:spcPct val="90000"/>
              </a:lnSpc>
            </a:pPr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3429000" cy="5143500"/>
          </a:xfrm>
          <a:solidFill>
            <a:schemeClr val="tx2"/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182880" indent="-182880" algn="ctr">
              <a:buNone/>
              <a:defRPr lang="en-US" sz="1400" spc="0" dirty="0" smtClean="0">
                <a:solidFill>
                  <a:schemeClr val="bg1"/>
                </a:solidFill>
              </a:defRPr>
            </a:lvl1pPr>
          </a:lstStyle>
          <a:p>
            <a:pPr marL="0" lvl="0" indent="0" algn="ctr"/>
            <a:r>
              <a:rPr lang="en-US" dirty="0"/>
              <a:t>Drag or insert full bleed image</a:t>
            </a:r>
            <a:br>
              <a:rPr lang="en-US" dirty="0"/>
            </a:br>
            <a:r>
              <a:rPr lang="en-US" dirty="0"/>
              <a:t>Use minimum height 1690 </a:t>
            </a:r>
            <a:r>
              <a:rPr lang="en-US" dirty="0" err="1"/>
              <a:t>px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374" y="4743451"/>
            <a:ext cx="1064167" cy="257856"/>
          </a:xfrm>
          <a:prstGeom prst="rect">
            <a:avLst/>
          </a:prstGeom>
        </p:spPr>
      </p:pic>
      <p:sp>
        <p:nvSpPr>
          <p:cNvPr id="7" name="Footer Placeholder 3"/>
          <p:cNvSpPr txBox="1">
            <a:spLocks/>
          </p:cNvSpPr>
          <p:nvPr userDrawn="1"/>
        </p:nvSpPr>
        <p:spPr>
          <a:xfrm>
            <a:off x="5344201" y="4804450"/>
            <a:ext cx="1662345" cy="200706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dirty="0">
                <a:solidFill>
                  <a:schemeClr val="accent5"/>
                </a:solidFill>
              </a:rPr>
              <a:t>NI CONFIDENTIAL</a:t>
            </a:r>
          </a:p>
        </p:txBody>
      </p:sp>
    </p:spTree>
    <p:extLst/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I Product Focused with Image 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73152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54025" y="274320"/>
            <a:ext cx="5029200" cy="4572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Product Focused Slide Heading</a:t>
            </a:r>
          </a:p>
        </p:txBody>
      </p:sp>
      <p:sp>
        <p:nvSpPr>
          <p:cNvPr id="5" name="Text Placeholder 2"/>
          <p:cNvSpPr>
            <a:spLocks noGrp="1" noChangeAspect="1"/>
          </p:cNvSpPr>
          <p:nvPr>
            <p:ph idx="1" hasCustomPrompt="1"/>
          </p:nvPr>
        </p:nvSpPr>
        <p:spPr>
          <a:xfrm>
            <a:off x="454025" y="731520"/>
            <a:ext cx="5029200" cy="3663248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defRPr lang="en-US" dirty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>
              <a:lnSpc>
                <a:spcPct val="90000"/>
              </a:lnSpc>
            </a:pP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5719664" y="274320"/>
            <a:ext cx="2979168" cy="4120448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400" spc="0" baseline="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Drag or insert image</a:t>
            </a:r>
            <a:br>
              <a:rPr lang="en-US" dirty="0"/>
            </a:br>
            <a:r>
              <a:rPr lang="en-US" dirty="0"/>
              <a:t>Use minimum height 1690 </a:t>
            </a:r>
            <a:r>
              <a:rPr lang="en-US" dirty="0" err="1"/>
              <a:t>px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1374" y="4743451"/>
            <a:ext cx="1064168" cy="257856"/>
          </a:xfrm>
          <a:prstGeom prst="rect">
            <a:avLst/>
          </a:prstGeom>
        </p:spPr>
      </p:pic>
      <p:sp>
        <p:nvSpPr>
          <p:cNvPr id="8" name="Footer Placeholder 3"/>
          <p:cNvSpPr txBox="1">
            <a:spLocks/>
          </p:cNvSpPr>
          <p:nvPr userDrawn="1"/>
        </p:nvSpPr>
        <p:spPr>
          <a:xfrm>
            <a:off x="2217505" y="4804450"/>
            <a:ext cx="1502239" cy="200706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dirty="0">
                <a:solidFill>
                  <a:schemeClr val="accent5"/>
                </a:solidFill>
              </a:rPr>
              <a:t>NI CONFIDENTIAL</a:t>
            </a:r>
          </a:p>
        </p:txBody>
      </p:sp>
    </p:spTree>
    <p:extLst/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I Product Focused with Image 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73152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660774" y="292608"/>
            <a:ext cx="5029200" cy="429768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Product Focused Slide Heading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3660775" y="732080"/>
            <a:ext cx="5029200" cy="3905233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lnSpc>
                <a:spcPct val="90000"/>
              </a:lnSpc>
              <a:defRPr lang="en-US" dirty="0" smtClean="0"/>
            </a:lvl1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445168" y="302313"/>
            <a:ext cx="2983832" cy="4335000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85750" indent="-285750" algn="ctr">
              <a:buFont typeface="Arial" charset="0"/>
              <a:buNone/>
              <a:defRPr lang="en-US" sz="1400" spc="0" dirty="0" smtClean="0"/>
            </a:lvl1pPr>
          </a:lstStyle>
          <a:p>
            <a:pPr marL="0" lvl="0" indent="0" algn="ctr"/>
            <a:r>
              <a:rPr lang="en-US" dirty="0"/>
              <a:t>Drag or insert image</a:t>
            </a:r>
            <a:br>
              <a:rPr lang="en-US" dirty="0"/>
            </a:br>
            <a:r>
              <a:rPr lang="en-US" dirty="0"/>
              <a:t>Use minimum height 1690 </a:t>
            </a:r>
            <a:r>
              <a:rPr lang="en-US" dirty="0" err="1"/>
              <a:t>px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1374" y="4743451"/>
            <a:ext cx="1064168" cy="257856"/>
          </a:xfrm>
          <a:prstGeom prst="rect">
            <a:avLst/>
          </a:prstGeom>
        </p:spPr>
      </p:pic>
      <p:sp>
        <p:nvSpPr>
          <p:cNvPr id="8" name="Footer Placeholder 3"/>
          <p:cNvSpPr txBox="1">
            <a:spLocks/>
          </p:cNvSpPr>
          <p:nvPr userDrawn="1"/>
        </p:nvSpPr>
        <p:spPr>
          <a:xfrm>
            <a:off x="3820880" y="4804450"/>
            <a:ext cx="1502239" cy="200706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dirty="0">
                <a:solidFill>
                  <a:schemeClr val="accent5"/>
                </a:solidFill>
              </a:rPr>
              <a:t>NI CONFIDENTIAL</a:t>
            </a:r>
          </a:p>
        </p:txBody>
      </p:sp>
    </p:spTree>
    <p:extLst/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1"/>
            <a:ext cx="9152994" cy="3281629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4025" y="841375"/>
            <a:ext cx="8235949" cy="1790700"/>
          </a:xfrm>
        </p:spPr>
        <p:txBody>
          <a:bodyPr anchor="b"/>
          <a:lstStyle>
            <a:lvl1pPr algn="ctr"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4025" y="2632075"/>
            <a:ext cx="8235950" cy="568325"/>
          </a:xfr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ts val="16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8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Subhead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454025" y="3473449"/>
            <a:ext cx="8235950" cy="311151"/>
          </a:xfr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None/>
              <a:tabLst>
                <a:tab pos="182563" algn="l"/>
                <a:tab pos="3708400" algn="l"/>
              </a:tabLst>
              <a:defRPr sz="16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Speaker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3" hasCustomPrompt="1"/>
          </p:nvPr>
        </p:nvSpPr>
        <p:spPr>
          <a:xfrm>
            <a:off x="454025" y="3784600"/>
            <a:ext cx="8235950" cy="347663"/>
          </a:xfr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None/>
              <a:tabLst>
                <a:tab pos="182880" algn="l"/>
              </a:tabLst>
              <a:defRPr sz="16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Title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1374" y="4743451"/>
            <a:ext cx="1064168" cy="257856"/>
          </a:xfrm>
          <a:prstGeom prst="rect">
            <a:avLst/>
          </a:prstGeom>
        </p:spPr>
      </p:pic>
      <p:sp>
        <p:nvSpPr>
          <p:cNvPr id="10" name="Footer Placeholder 3"/>
          <p:cNvSpPr txBox="1">
            <a:spLocks/>
          </p:cNvSpPr>
          <p:nvPr userDrawn="1"/>
        </p:nvSpPr>
        <p:spPr>
          <a:xfrm>
            <a:off x="7194833" y="4794504"/>
            <a:ext cx="1502239" cy="200706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 err="1"/>
              <a:t>ni.com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81310169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_Imag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9144000" cy="73152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54025" y="2231136"/>
            <a:ext cx="8235949" cy="432068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 noChangeAspect="1"/>
          </p:cNvSpPr>
          <p:nvPr>
            <p:ph idx="1" hasCustomPrompt="1"/>
          </p:nvPr>
        </p:nvSpPr>
        <p:spPr>
          <a:xfrm>
            <a:off x="454024" y="2706624"/>
            <a:ext cx="8235951" cy="1554654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>
              <a:lnSpc>
                <a:spcPct val="90000"/>
              </a:lnSpc>
            </a:pPr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73152"/>
            <a:ext cx="9144000" cy="2070100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182880" indent="-182880" algn="ctr">
              <a:buFontTx/>
              <a:buNone/>
              <a:defRPr lang="en-US" sz="1400" spc="0" dirty="0"/>
            </a:lvl1pPr>
          </a:lstStyle>
          <a:p>
            <a:pPr marL="0" lvl="0" indent="0" algn="ctr">
              <a:buNone/>
            </a:pPr>
            <a:r>
              <a:rPr lang="en-US" dirty="0"/>
              <a:t>Drag or insert image here. Use minimum width 1500 </a:t>
            </a:r>
            <a:r>
              <a:rPr lang="en-US" dirty="0" err="1"/>
              <a:t>px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1374" y="4743451"/>
            <a:ext cx="1064168" cy="257856"/>
          </a:xfrm>
          <a:prstGeom prst="rect">
            <a:avLst/>
          </a:prstGeom>
        </p:spPr>
      </p:pic>
      <p:sp>
        <p:nvSpPr>
          <p:cNvPr id="9" name="Footer Placeholder 3"/>
          <p:cNvSpPr txBox="1">
            <a:spLocks/>
          </p:cNvSpPr>
          <p:nvPr userDrawn="1"/>
        </p:nvSpPr>
        <p:spPr>
          <a:xfrm>
            <a:off x="3820880" y="4804450"/>
            <a:ext cx="1502239" cy="200706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dirty="0">
                <a:solidFill>
                  <a:schemeClr val="accent5"/>
                </a:solidFill>
              </a:rPr>
              <a:t>NI CONFIDENTIAL</a:t>
            </a:r>
          </a:p>
        </p:txBody>
      </p:sp>
    </p:spTree>
    <p:extLst/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609">
          <p15:clr>
            <a:srgbClr val="FBAE40"/>
          </p15:clr>
        </p15:guide>
        <p15:guide id="2" orient="horz" pos="1859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White_Imag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1"/>
            <a:ext cx="9144000" cy="2077988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182880" indent="-182880" algn="ctr">
              <a:buNone/>
              <a:defRPr lang="en-US" sz="1400" spc="0" dirty="0"/>
            </a:lvl1pPr>
          </a:lstStyle>
          <a:p>
            <a:pPr marL="0" lvl="0" indent="0" algn="ctr"/>
            <a:r>
              <a:rPr lang="en-US" dirty="0"/>
              <a:t>Drag or insert image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0" y="2077989"/>
            <a:ext cx="9144000" cy="3065512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54025" y="2235493"/>
            <a:ext cx="8235949" cy="432068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 noChangeAspect="1"/>
          </p:cNvSpPr>
          <p:nvPr>
            <p:ph idx="1" hasCustomPrompt="1"/>
          </p:nvPr>
        </p:nvSpPr>
        <p:spPr>
          <a:xfrm>
            <a:off x="454024" y="2710982"/>
            <a:ext cx="8235951" cy="1926332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lnSpc>
                <a:spcPct val="90000"/>
              </a:lnSpc>
              <a:buClr>
                <a:schemeClr val="bg1"/>
              </a:buClr>
              <a:buSzPct val="90000"/>
              <a:defRPr lang="en-US" dirty="0" smtClean="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buSzPct val="90000"/>
              <a:defRPr lang="en-US" dirty="0" smtClean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buSzPct val="90000"/>
              <a:defRPr lang="en-US" dirty="0" smtClean="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buSzPct val="90000"/>
              <a:defRPr lang="en-US" dirty="0" smtClean="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buSzPct val="90000"/>
              <a:defRPr lang="en-US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90000"/>
              </a:lnSpc>
            </a:pPr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374" y="4743451"/>
            <a:ext cx="1064167" cy="257856"/>
          </a:xfrm>
          <a:prstGeom prst="rect">
            <a:avLst/>
          </a:prstGeom>
        </p:spPr>
      </p:pic>
      <p:sp>
        <p:nvSpPr>
          <p:cNvPr id="8" name="Footer Placeholder 3"/>
          <p:cNvSpPr txBox="1">
            <a:spLocks/>
          </p:cNvSpPr>
          <p:nvPr userDrawn="1"/>
        </p:nvSpPr>
        <p:spPr>
          <a:xfrm>
            <a:off x="3820880" y="4804450"/>
            <a:ext cx="1502239" cy="200706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dirty="0">
                <a:solidFill>
                  <a:schemeClr val="accent5"/>
                </a:solidFill>
              </a:rPr>
              <a:t>NI CONFIDENTIAL</a:t>
            </a:r>
          </a:p>
        </p:txBody>
      </p:sp>
    </p:spTree>
    <p:extLst/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3020292"/>
            <a:ext cx="9144000" cy="2123208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1"/>
            <a:ext cx="9144000" cy="3020290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182880" indent="-182880" algn="ctr">
              <a:buFontTx/>
              <a:buNone/>
              <a:defRPr lang="en-US" sz="1400" spc="0" dirty="0"/>
            </a:lvl1pPr>
          </a:lstStyle>
          <a:p>
            <a:pPr marL="0" lvl="0" indent="0" algn="ctr">
              <a:buNone/>
            </a:pPr>
            <a:r>
              <a:rPr lang="en-US" dirty="0"/>
              <a:t>Drag or place image for supporting quote</a:t>
            </a:r>
          </a:p>
        </p:txBody>
      </p:sp>
      <p:sp>
        <p:nvSpPr>
          <p:cNvPr id="5" name="Text Placeholder 2"/>
          <p:cNvSpPr>
            <a:spLocks noGrp="1" noChangeAspect="1"/>
          </p:cNvSpPr>
          <p:nvPr>
            <p:ph idx="1" hasCustomPrompt="1"/>
          </p:nvPr>
        </p:nvSpPr>
        <p:spPr>
          <a:xfrm>
            <a:off x="454024" y="3246120"/>
            <a:ext cx="8235951" cy="1274618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0" indent="0" algn="ctr">
              <a:lnSpc>
                <a:spcPct val="100000"/>
              </a:lnSpc>
              <a:buFont typeface="Arial" charset="0"/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Font typeface="Arial" charset="0"/>
              <a:buNone/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 marL="914400" indent="0">
              <a:buFont typeface="Arial" charset="0"/>
              <a:buNone/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 marL="1371600" indent="0">
              <a:buFont typeface="Arial" charset="0"/>
              <a:buNone/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 marL="1828800" indent="0">
              <a:buFont typeface="Arial" charset="0"/>
              <a:buNone/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algn="ctr">
              <a:defRPr/>
            </a:pPr>
            <a:r>
              <a:rPr lang="en-US" dirty="0">
                <a:solidFill>
                  <a:schemeClr val="bg1"/>
                </a:solidFill>
              </a:rPr>
              <a:t>“Place Quote Here”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3237300" y="3591329"/>
            <a:ext cx="2781300" cy="250923"/>
          </a:xfrm>
        </p:spPr>
        <p:txBody>
          <a:bodyPr anchor="ctr"/>
          <a:lstStyle>
            <a:lvl1pPr marL="0" marR="0" indent="0" algn="ctr" defTabSz="4572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182880" algn="l"/>
              </a:tabLst>
              <a:defRPr sz="1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marR="0" lvl="0" indent="0" algn="ctr" defTabSz="4572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182880" algn="l"/>
              </a:tabLst>
              <a:defRPr/>
            </a:pPr>
            <a:r>
              <a:rPr lang="en-US" dirty="0"/>
              <a:t>–First and Last Name, Title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374" y="4743451"/>
            <a:ext cx="1064167" cy="257856"/>
          </a:xfrm>
          <a:prstGeom prst="rect">
            <a:avLst/>
          </a:prstGeom>
        </p:spPr>
      </p:pic>
      <p:sp>
        <p:nvSpPr>
          <p:cNvPr id="11" name="Footer Placeholder 3"/>
          <p:cNvSpPr txBox="1">
            <a:spLocks/>
          </p:cNvSpPr>
          <p:nvPr userDrawn="1"/>
        </p:nvSpPr>
        <p:spPr>
          <a:xfrm>
            <a:off x="7194833" y="4794504"/>
            <a:ext cx="1502239" cy="200706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 err="1">
                <a:solidFill>
                  <a:schemeClr val="bg1"/>
                </a:solidFill>
              </a:rPr>
              <a:t>ni.com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Footer Placeholder 3"/>
          <p:cNvSpPr txBox="1">
            <a:spLocks/>
          </p:cNvSpPr>
          <p:nvPr userDrawn="1"/>
        </p:nvSpPr>
        <p:spPr>
          <a:xfrm>
            <a:off x="3820880" y="4804450"/>
            <a:ext cx="1502239" cy="200706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dirty="0">
                <a:solidFill>
                  <a:schemeClr val="accent5"/>
                </a:solidFill>
              </a:rPr>
              <a:t>NI CONFIDENTIAL</a:t>
            </a:r>
          </a:p>
        </p:txBody>
      </p:sp>
    </p:spTree>
    <p:extLst/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52994" cy="5143500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074863"/>
            <a:ext cx="9153525" cy="831850"/>
          </a:xfrm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182880" algn="l"/>
              </a:tabLst>
              <a:defRPr sz="240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 algn="ctr"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 algn="ctr"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 algn="ctr"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182880" algn="l"/>
              </a:tabLst>
              <a:defRPr/>
            </a:pPr>
            <a:r>
              <a:rPr lang="en-US" dirty="0"/>
              <a:t>Topic Divider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374" y="4743451"/>
            <a:ext cx="1064167" cy="257856"/>
          </a:xfrm>
          <a:prstGeom prst="rect">
            <a:avLst/>
          </a:prstGeom>
        </p:spPr>
      </p:pic>
      <p:sp>
        <p:nvSpPr>
          <p:cNvPr id="7" name="Footer Placeholder 3"/>
          <p:cNvSpPr txBox="1">
            <a:spLocks/>
          </p:cNvSpPr>
          <p:nvPr userDrawn="1"/>
        </p:nvSpPr>
        <p:spPr>
          <a:xfrm>
            <a:off x="7194833" y="4794504"/>
            <a:ext cx="1502239" cy="200706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 err="1">
                <a:solidFill>
                  <a:schemeClr val="bg1"/>
                </a:solidFill>
              </a:rPr>
              <a:t>ni.com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Footer Placeholder 3"/>
          <p:cNvSpPr txBox="1">
            <a:spLocks/>
          </p:cNvSpPr>
          <p:nvPr userDrawn="1"/>
        </p:nvSpPr>
        <p:spPr>
          <a:xfrm>
            <a:off x="3820880" y="4804450"/>
            <a:ext cx="1502239" cy="200706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dirty="0">
                <a:solidFill>
                  <a:schemeClr val="accent5"/>
                </a:solidFill>
              </a:rPr>
              <a:t>NI CONFIDENTIAL</a:t>
            </a:r>
          </a:p>
        </p:txBody>
      </p:sp>
    </p:spTree>
    <p:extLst/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Resource L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52994" cy="5143500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074863"/>
            <a:ext cx="9153525" cy="831850"/>
          </a:xfrm>
        </p:spPr>
        <p:txBody>
          <a:bodyPr anchor="ctr"/>
          <a:lstStyle>
            <a:lvl1pPr marL="0" indent="0" algn="ctr">
              <a:buFontTx/>
              <a:buNone/>
              <a:defRPr sz="240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 algn="ctr"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 algn="ctr"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 algn="ctr"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lvl="0"/>
            <a:r>
              <a:rPr lang="en-US" dirty="0"/>
              <a:t>Resource Link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374" y="4743451"/>
            <a:ext cx="1064167" cy="257856"/>
          </a:xfrm>
          <a:prstGeom prst="rect">
            <a:avLst/>
          </a:prstGeom>
        </p:spPr>
      </p:pic>
      <p:sp>
        <p:nvSpPr>
          <p:cNvPr id="7" name="Footer Placeholder 3"/>
          <p:cNvSpPr txBox="1">
            <a:spLocks/>
          </p:cNvSpPr>
          <p:nvPr userDrawn="1"/>
        </p:nvSpPr>
        <p:spPr>
          <a:xfrm>
            <a:off x="7194833" y="4794504"/>
            <a:ext cx="1502239" cy="200706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 err="1">
                <a:solidFill>
                  <a:schemeClr val="bg1"/>
                </a:solidFill>
              </a:rPr>
              <a:t>ni.com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Footer Placeholder 3"/>
          <p:cNvSpPr txBox="1">
            <a:spLocks/>
          </p:cNvSpPr>
          <p:nvPr userDrawn="1"/>
        </p:nvSpPr>
        <p:spPr>
          <a:xfrm>
            <a:off x="3820880" y="4804450"/>
            <a:ext cx="1502239" cy="200706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dirty="0">
                <a:solidFill>
                  <a:schemeClr val="accent5"/>
                </a:solidFill>
              </a:rPr>
              <a:t>NI CONFIDENTIAL</a:t>
            </a:r>
          </a:p>
        </p:txBody>
      </p:sp>
    </p:spTree>
    <p:extLst/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out Subhea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1"/>
            <a:ext cx="9152994" cy="3281629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4025" y="841374"/>
            <a:ext cx="8235949" cy="2111375"/>
          </a:xfrm>
        </p:spPr>
        <p:txBody>
          <a:bodyPr anchor="b"/>
          <a:lstStyle>
            <a:lvl1pPr algn="ctr"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454025" y="3473449"/>
            <a:ext cx="8235950" cy="311151"/>
          </a:xfr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None/>
              <a:tabLst>
                <a:tab pos="182563" algn="l"/>
                <a:tab pos="3708400" algn="l"/>
              </a:tabLst>
              <a:defRPr sz="16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Speaker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3" hasCustomPrompt="1"/>
          </p:nvPr>
        </p:nvSpPr>
        <p:spPr>
          <a:xfrm>
            <a:off x="454025" y="3784600"/>
            <a:ext cx="8235950" cy="347663"/>
          </a:xfr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None/>
              <a:tabLst>
                <a:tab pos="182880" algn="l"/>
              </a:tabLst>
              <a:defRPr sz="16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Title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1374" y="4743451"/>
            <a:ext cx="1064168" cy="257856"/>
          </a:xfrm>
          <a:prstGeom prst="rect">
            <a:avLst/>
          </a:prstGeom>
        </p:spPr>
      </p:pic>
      <p:sp>
        <p:nvSpPr>
          <p:cNvPr id="8" name="Footer Placeholder 3"/>
          <p:cNvSpPr txBox="1">
            <a:spLocks/>
          </p:cNvSpPr>
          <p:nvPr userDrawn="1"/>
        </p:nvSpPr>
        <p:spPr>
          <a:xfrm>
            <a:off x="7194833" y="4794504"/>
            <a:ext cx="1502239" cy="200706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 err="1"/>
              <a:t>ni.com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75914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_1 Line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54025" y="274320"/>
            <a:ext cx="8229600" cy="4572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454025" y="731520"/>
            <a:ext cx="8229600" cy="3672205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0" y="0"/>
            <a:ext cx="9144000" cy="73152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1374" y="4743451"/>
            <a:ext cx="1064168" cy="257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0578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_2 Line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54025" y="257175"/>
            <a:ext cx="8229600" cy="827785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0" i="0" kern="1000" spc="0" baseline="0" dirty="0">
                <a:solidFill>
                  <a:schemeClr val="bg2">
                    <a:lumMod val="25000"/>
                  </a:schemeClr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r>
              <a:rPr lang="en-US" dirty="0"/>
              <a:t>For Two Line Header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454025" y="1078618"/>
            <a:ext cx="8229600" cy="3325107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0" y="0"/>
            <a:ext cx="9144000" cy="73152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1374" y="4743451"/>
            <a:ext cx="1064168" cy="257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24056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  <p15:guide id="3" orient="horz" pos="1620" userDrawn="1">
          <p15:clr>
            <a:srgbClr val="FBAE40"/>
          </p15:clr>
        </p15:guide>
        <p15:guide id="4" orient="horz" pos="86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_1 Heading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54025" y="274320"/>
            <a:ext cx="8229600" cy="4572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454025" y="1194319"/>
            <a:ext cx="8229600" cy="3209406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0" y="0"/>
            <a:ext cx="9144000" cy="73152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/>
          </a:p>
        </p:txBody>
      </p:sp>
      <p:sp>
        <p:nvSpPr>
          <p:cNvPr id="21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54026" y="749995"/>
            <a:ext cx="8229600" cy="274320"/>
          </a:xfr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Subhead Text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1374" y="4743451"/>
            <a:ext cx="1064168" cy="257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33133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_2 Line Heading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54025" y="262001"/>
            <a:ext cx="8229600" cy="82296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0" i="0" kern="1000" spc="0" baseline="0" dirty="0">
                <a:solidFill>
                  <a:schemeClr val="bg2">
                    <a:lumMod val="25000"/>
                  </a:schemeClr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r>
              <a:rPr lang="en-US" dirty="0"/>
              <a:t>For Two Line Header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454025" y="1398958"/>
            <a:ext cx="8229600" cy="2998671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6" name="Rectangle 15"/>
          <p:cNvSpPr/>
          <p:nvPr userDrawn="1"/>
        </p:nvSpPr>
        <p:spPr>
          <a:xfrm>
            <a:off x="0" y="0"/>
            <a:ext cx="9144000" cy="73152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/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54026" y="1078618"/>
            <a:ext cx="8229600" cy="274320"/>
          </a:xfr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Subhead Text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1374" y="4743451"/>
            <a:ext cx="1064168" cy="257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752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9.xml"/><Relationship Id="rId18" Type="http://schemas.openxmlformats.org/officeDocument/2006/relationships/slideLayout" Target="../slideLayouts/slideLayout44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17" Type="http://schemas.openxmlformats.org/officeDocument/2006/relationships/slideLayout" Target="../slideLayouts/slideLayout43.xml"/><Relationship Id="rId2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42.xml"/><Relationship Id="rId20" Type="http://schemas.openxmlformats.org/officeDocument/2006/relationships/image" Target="../media/image1.emf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36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4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4025" y="274320"/>
            <a:ext cx="8229600" cy="4572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4025" y="731520"/>
            <a:ext cx="8229600" cy="3672204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/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1374" y="4743451"/>
            <a:ext cx="1064168" cy="257856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0" y="0"/>
            <a:ext cx="9144000" cy="73152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465415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867" r:id="rId2"/>
    <p:sldLayoutId id="2147483876" r:id="rId3"/>
    <p:sldLayoutId id="2147483727" r:id="rId4"/>
    <p:sldLayoutId id="2147483784" r:id="rId5"/>
    <p:sldLayoutId id="2147483748" r:id="rId6"/>
    <p:sldLayoutId id="2147483729" r:id="rId7"/>
    <p:sldLayoutId id="2147483730" r:id="rId8"/>
    <p:sldLayoutId id="2147483749" r:id="rId9"/>
    <p:sldLayoutId id="2147483736" r:id="rId10"/>
    <p:sldLayoutId id="2147483737" r:id="rId11"/>
    <p:sldLayoutId id="2147483738" r:id="rId12"/>
    <p:sldLayoutId id="2147483845" r:id="rId13"/>
    <p:sldLayoutId id="2147483739" r:id="rId14"/>
    <p:sldLayoutId id="2147483740" r:id="rId15"/>
    <p:sldLayoutId id="2147483743" r:id="rId16"/>
    <p:sldLayoutId id="2147483744" r:id="rId17"/>
    <p:sldLayoutId id="2147483745" r:id="rId18"/>
    <p:sldLayoutId id="2147483746" r:id="rId19"/>
    <p:sldLayoutId id="2147483747" r:id="rId20"/>
    <p:sldLayoutId id="2147483875" r:id="rId21"/>
    <p:sldLayoutId id="2147483871" r:id="rId22"/>
    <p:sldLayoutId id="2147483872" r:id="rId23"/>
    <p:sldLayoutId id="2147483873" r:id="rId24"/>
    <p:sldLayoutId id="2147483874" r:id="rId25"/>
    <p:sldLayoutId id="2147483868" r:id="rId2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0" i="0" kern="1000" spc="0" baseline="0">
          <a:solidFill>
            <a:schemeClr val="bg2">
              <a:lumMod val="25000"/>
            </a:schemeClr>
          </a:solidFill>
          <a:latin typeface="+mn-lt"/>
          <a:ea typeface="Arial" charset="0"/>
          <a:cs typeface="Arial" charset="0"/>
        </a:defRPr>
      </a:lvl1pPr>
    </p:titleStyle>
    <p:bodyStyle>
      <a:lvl1pPr marL="182880" marR="0" indent="-182880" algn="l" defTabSz="914400" rtl="0" eaLnBrk="1" fontAlgn="auto" latinLnBrk="0" hangingPunct="1">
        <a:lnSpc>
          <a:spcPct val="100000"/>
        </a:lnSpc>
        <a:spcBef>
          <a:spcPts val="400"/>
        </a:spcBef>
        <a:spcAft>
          <a:spcPts val="0"/>
        </a:spcAft>
        <a:buClr>
          <a:schemeClr val="bg2">
            <a:lumMod val="50000"/>
          </a:schemeClr>
        </a:buClr>
        <a:buSzPct val="70000"/>
        <a:buFont typeface="Wingdings" charset="2"/>
        <a:buChar char="§"/>
        <a:tabLst>
          <a:tab pos="182880" algn="l"/>
        </a:tabLst>
        <a:defRPr lang="en-US" sz="1800" b="0" i="0" kern="1200" baseline="0" dirty="0" smtClean="0">
          <a:solidFill>
            <a:schemeClr val="bg2">
              <a:lumMod val="25000"/>
            </a:schemeClr>
          </a:solidFill>
          <a:latin typeface="+mn-lt"/>
          <a:ea typeface="Arial" charset="0"/>
          <a:cs typeface="Arial" charset="0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500"/>
        </a:spcBef>
        <a:buClr>
          <a:schemeClr val="bg2">
            <a:lumMod val="50000"/>
          </a:schemeClr>
        </a:buClr>
        <a:buSzPct val="70000"/>
        <a:buFont typeface="Wingdings" charset="2"/>
        <a:buChar char="§"/>
        <a:defRPr lang="en-US" sz="1600" b="0" i="0" kern="1200" baseline="0" dirty="0" smtClean="0">
          <a:solidFill>
            <a:schemeClr val="bg2">
              <a:lumMod val="25000"/>
            </a:schemeClr>
          </a:solidFill>
          <a:latin typeface="+mn-lt"/>
          <a:ea typeface="+mn-ea"/>
          <a:cs typeface="Univers LT Std 45 Light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500"/>
        </a:spcBef>
        <a:buClr>
          <a:schemeClr val="bg2">
            <a:lumMod val="50000"/>
          </a:schemeClr>
        </a:buClr>
        <a:buSzPct val="70000"/>
        <a:buFont typeface="Wingdings" charset="2"/>
        <a:buChar char="§"/>
        <a:defRPr lang="en-US" sz="1400" b="0" i="0" kern="1200" baseline="0" dirty="0" smtClean="0">
          <a:solidFill>
            <a:schemeClr val="bg2">
              <a:lumMod val="25000"/>
            </a:schemeClr>
          </a:solidFill>
          <a:latin typeface="+mn-lt"/>
          <a:ea typeface="+mn-ea"/>
          <a:cs typeface="Univers LT Std 45 Light"/>
        </a:defRPr>
      </a:lvl3pPr>
      <a:lvl4pPr marL="914400" indent="-182880" algn="l" defTabSz="914400" rtl="0" eaLnBrk="1" latinLnBrk="0" hangingPunct="1">
        <a:lnSpc>
          <a:spcPct val="90000"/>
        </a:lnSpc>
        <a:spcBef>
          <a:spcPts val="500"/>
        </a:spcBef>
        <a:buClr>
          <a:schemeClr val="bg2">
            <a:lumMod val="50000"/>
          </a:schemeClr>
        </a:buClr>
        <a:buSzPct val="70000"/>
        <a:buFont typeface="Wingdings" charset="2"/>
        <a:buChar char="§"/>
        <a:defRPr lang="en-US" sz="1200" b="0" i="0" kern="1200" baseline="0" dirty="0" smtClean="0">
          <a:solidFill>
            <a:schemeClr val="bg2">
              <a:lumMod val="25000"/>
            </a:schemeClr>
          </a:solidFill>
          <a:latin typeface="+mn-lt"/>
          <a:ea typeface="+mn-ea"/>
          <a:cs typeface="Univers LT Std 45 Light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1600" b="0" i="0" kern="1200" baseline="0">
          <a:solidFill>
            <a:schemeClr val="bg2">
              <a:lumMod val="25000"/>
            </a:schemeClr>
          </a:solidFill>
          <a:latin typeface="Helvetica Neue Light" charset="0"/>
          <a:ea typeface="Helvetica Neue Light" charset="0"/>
          <a:cs typeface="Helvetica Neue Ligh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2" pos="286">
          <p15:clr>
            <a:srgbClr val="F26B43"/>
          </p15:clr>
        </p15:guide>
        <p15:guide id="3" pos="5473">
          <p15:clr>
            <a:srgbClr val="F26B43"/>
          </p15:clr>
        </p15:guide>
        <p15:guide id="4" orient="horz" pos="378" userDrawn="1">
          <p15:clr>
            <a:srgbClr val="F26B43"/>
          </p15:clr>
        </p15:guide>
        <p15:guide id="5" orient="horz" pos="630" userDrawn="1">
          <p15:clr>
            <a:srgbClr val="F26B43"/>
          </p15:clr>
        </p15:guide>
        <p15:guide id="6" orient="horz" pos="2774">
          <p15:clr>
            <a:srgbClr val="F26B43"/>
          </p15:clr>
        </p15:guide>
        <p15:guide id="7" orient="horz" pos="3118" userDrawn="1">
          <p15:clr>
            <a:srgbClr val="F26B43"/>
          </p15:clr>
        </p15:guide>
        <p15:guide id="8" orient="horz" pos="2988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4025" y="274320"/>
            <a:ext cx="8229600" cy="4572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4025" y="731520"/>
            <a:ext cx="8229600" cy="3672204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/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1374" y="4743451"/>
            <a:ext cx="1064168" cy="257856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0" y="0"/>
            <a:ext cx="9144000" cy="73152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>
              <a:latin typeface="+mn-lt"/>
            </a:endParaRPr>
          </a:p>
        </p:txBody>
      </p:sp>
      <p:sp>
        <p:nvSpPr>
          <p:cNvPr id="6" name="Footer Placeholder 3"/>
          <p:cNvSpPr txBox="1">
            <a:spLocks/>
          </p:cNvSpPr>
          <p:nvPr userDrawn="1"/>
        </p:nvSpPr>
        <p:spPr>
          <a:xfrm>
            <a:off x="3820880" y="4804450"/>
            <a:ext cx="1502239" cy="200706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dirty="0">
                <a:solidFill>
                  <a:schemeClr val="accent5"/>
                </a:solidFill>
              </a:rPr>
              <a:t>NI CONFIDENTIAL</a:t>
            </a:r>
          </a:p>
        </p:txBody>
      </p:sp>
    </p:spTree>
    <p:extLst>
      <p:ext uri="{BB962C8B-B14F-4D97-AF65-F5344CB8AC3E}">
        <p14:creationId xmlns:p14="http://schemas.microsoft.com/office/powerpoint/2010/main" val="1622163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8" r:id="rId1"/>
    <p:sldLayoutId id="2147483849" r:id="rId2"/>
    <p:sldLayoutId id="2147483850" r:id="rId3"/>
    <p:sldLayoutId id="2147483851" r:id="rId4"/>
    <p:sldLayoutId id="2147483852" r:id="rId5"/>
    <p:sldLayoutId id="2147483853" r:id="rId6"/>
    <p:sldLayoutId id="2147483854" r:id="rId7"/>
    <p:sldLayoutId id="2147483855" r:id="rId8"/>
    <p:sldLayoutId id="2147483856" r:id="rId9"/>
    <p:sldLayoutId id="2147483859" r:id="rId10"/>
    <p:sldLayoutId id="2147483858" r:id="rId11"/>
    <p:sldLayoutId id="2147483860" r:id="rId12"/>
    <p:sldLayoutId id="2147483861" r:id="rId13"/>
    <p:sldLayoutId id="2147483862" r:id="rId14"/>
    <p:sldLayoutId id="2147483863" r:id="rId15"/>
    <p:sldLayoutId id="2147483864" r:id="rId16"/>
    <p:sldLayoutId id="2147483865" r:id="rId17"/>
    <p:sldLayoutId id="2147483866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0" i="0" kern="1000" spc="0" baseline="0">
          <a:solidFill>
            <a:schemeClr val="bg2">
              <a:lumMod val="25000"/>
            </a:schemeClr>
          </a:solidFill>
          <a:latin typeface="+mn-lt"/>
          <a:ea typeface="Arial" charset="0"/>
          <a:cs typeface="Arial" charset="0"/>
        </a:defRPr>
      </a:lvl1pPr>
    </p:titleStyle>
    <p:bodyStyle>
      <a:lvl1pPr marL="182880" marR="0" indent="-182880" algn="l" defTabSz="914400" rtl="0" eaLnBrk="1" fontAlgn="auto" latinLnBrk="0" hangingPunct="1">
        <a:lnSpc>
          <a:spcPct val="100000"/>
        </a:lnSpc>
        <a:spcBef>
          <a:spcPts val="400"/>
        </a:spcBef>
        <a:spcAft>
          <a:spcPts val="0"/>
        </a:spcAft>
        <a:buClr>
          <a:schemeClr val="bg2">
            <a:lumMod val="50000"/>
          </a:schemeClr>
        </a:buClr>
        <a:buSzPct val="70000"/>
        <a:buFont typeface="Wingdings" charset="2"/>
        <a:buChar char="§"/>
        <a:tabLst>
          <a:tab pos="182880" algn="l"/>
        </a:tabLst>
        <a:defRPr lang="en-US" sz="1800" b="0" i="0" kern="1200" baseline="0" dirty="0" smtClean="0">
          <a:solidFill>
            <a:schemeClr val="bg2">
              <a:lumMod val="25000"/>
            </a:schemeClr>
          </a:solidFill>
          <a:latin typeface="+mn-lt"/>
          <a:ea typeface="Arial" charset="0"/>
          <a:cs typeface="Arial" charset="0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500"/>
        </a:spcBef>
        <a:buClr>
          <a:schemeClr val="bg2">
            <a:lumMod val="50000"/>
          </a:schemeClr>
        </a:buClr>
        <a:buSzPct val="70000"/>
        <a:buFont typeface="Wingdings" charset="2"/>
        <a:buChar char="§"/>
        <a:defRPr lang="en-US" sz="1600" b="0" i="0" kern="1200" baseline="0" dirty="0" smtClean="0">
          <a:solidFill>
            <a:schemeClr val="bg2">
              <a:lumMod val="25000"/>
            </a:schemeClr>
          </a:solidFill>
          <a:latin typeface="+mn-lt"/>
          <a:ea typeface="+mn-ea"/>
          <a:cs typeface="Univers LT Std 45 Light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500"/>
        </a:spcBef>
        <a:buClr>
          <a:schemeClr val="bg2">
            <a:lumMod val="50000"/>
          </a:schemeClr>
        </a:buClr>
        <a:buSzPct val="70000"/>
        <a:buFont typeface="Wingdings" charset="2"/>
        <a:buChar char="§"/>
        <a:defRPr lang="en-US" sz="1400" b="0" i="0" kern="1200" baseline="0" dirty="0" smtClean="0">
          <a:solidFill>
            <a:schemeClr val="bg2">
              <a:lumMod val="25000"/>
            </a:schemeClr>
          </a:solidFill>
          <a:latin typeface="+mn-lt"/>
          <a:ea typeface="+mn-ea"/>
          <a:cs typeface="Univers LT Std 45 Light"/>
        </a:defRPr>
      </a:lvl3pPr>
      <a:lvl4pPr marL="914400" indent="-182880" algn="l" defTabSz="914400" rtl="0" eaLnBrk="1" latinLnBrk="0" hangingPunct="1">
        <a:lnSpc>
          <a:spcPct val="90000"/>
        </a:lnSpc>
        <a:spcBef>
          <a:spcPts val="500"/>
        </a:spcBef>
        <a:buClr>
          <a:schemeClr val="bg2">
            <a:lumMod val="50000"/>
          </a:schemeClr>
        </a:buClr>
        <a:buSzPct val="70000"/>
        <a:buFont typeface="Wingdings" charset="2"/>
        <a:buChar char="§"/>
        <a:defRPr lang="en-US" sz="1200" b="0" i="0" kern="1200" baseline="0" dirty="0" smtClean="0">
          <a:solidFill>
            <a:schemeClr val="bg2">
              <a:lumMod val="25000"/>
            </a:schemeClr>
          </a:solidFill>
          <a:latin typeface="+mn-lt"/>
          <a:ea typeface="+mn-ea"/>
          <a:cs typeface="Univers LT Std 45 Light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1600" b="0" i="0" kern="1200" baseline="0">
          <a:solidFill>
            <a:schemeClr val="bg2">
              <a:lumMod val="25000"/>
            </a:schemeClr>
          </a:solidFill>
          <a:latin typeface="Helvetica Neue Light" charset="0"/>
          <a:ea typeface="Helvetica Neue Light" charset="0"/>
          <a:cs typeface="Helvetica Neue Ligh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2" pos="286">
          <p15:clr>
            <a:srgbClr val="F26B43"/>
          </p15:clr>
        </p15:guide>
        <p15:guide id="3" pos="5473">
          <p15:clr>
            <a:srgbClr val="F26B43"/>
          </p15:clr>
        </p15:guide>
        <p15:guide id="4" orient="horz" pos="378">
          <p15:clr>
            <a:srgbClr val="F26B43"/>
          </p15:clr>
        </p15:guide>
        <p15:guide id="5" orient="horz" pos="630">
          <p15:clr>
            <a:srgbClr val="F26B43"/>
          </p15:clr>
        </p15:guide>
        <p15:guide id="6" orient="horz" pos="2774">
          <p15:clr>
            <a:srgbClr val="F26B43"/>
          </p15:clr>
        </p15:guide>
        <p15:guide id="7" orient="horz" pos="3118">
          <p15:clr>
            <a:srgbClr val="F26B43"/>
          </p15:clr>
        </p15:guide>
        <p15:guide id="8" orient="horz" pos="298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&amp;ehk=gQ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youtu.be/AgXcyf2Ta_A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7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0.tif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2.tif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51305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/>
              <a:t>Probes !!!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78333" y="1031584"/>
            <a:ext cx="8030400" cy="3501914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>
            <a:lvl1pPr marL="182880" marR="0" indent="-182880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Char char="§"/>
              <a:tabLst>
                <a:tab pos="182880" algn="l"/>
              </a:tabLst>
              <a:defRPr lang="en-US" sz="1800" b="0" i="0" kern="1200" baseline="0">
                <a:solidFill>
                  <a:schemeClr val="bg2">
                    <a:lumMod val="25000"/>
                  </a:schemeClr>
                </a:solidFill>
                <a:latin typeface="+mn-lt"/>
                <a:ea typeface="Arial" charset="0"/>
                <a:cs typeface="Univers LT Std 45 Light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Char char="§"/>
              <a:defRPr lang="en-US" sz="1600" b="0" i="0" kern="1200" baseline="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Univers LT Std 45 Light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Char char="§"/>
              <a:defRPr lang="en-US" sz="1400" b="0" i="0" kern="1200" baseline="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Univers LT Std 45 Light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Char char="§"/>
              <a:defRPr lang="en-US" sz="1400" b="0" i="0" kern="1200" baseline="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Univers LT Std 45 Light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400" b="0" i="0" kern="1200" baseline="0">
                <a:solidFill>
                  <a:schemeClr val="bg2">
                    <a:lumMod val="25000"/>
                  </a:schemeClr>
                </a:solidFill>
                <a:latin typeface="+mn-lt"/>
                <a:ea typeface="Helvetica Neue Light" charset="0"/>
                <a:cs typeface="Helvetica Neue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Review of Generic Probes</a:t>
            </a:r>
          </a:p>
          <a:p>
            <a:pPr lvl="1"/>
            <a:r>
              <a:rPr lang="en-US" sz="2000" dirty="0"/>
              <a:t>Retain Wire Values</a:t>
            </a:r>
          </a:p>
          <a:p>
            <a:r>
              <a:rPr lang="en-US" sz="2400" b="1" dirty="0"/>
              <a:t>Custom Probes</a:t>
            </a:r>
          </a:p>
          <a:p>
            <a:pPr lvl="1"/>
            <a:r>
              <a:rPr lang="en-US" sz="2000" dirty="0"/>
              <a:t>Custom Probes        Controls (look Mom, no code!)</a:t>
            </a:r>
          </a:p>
          <a:p>
            <a:pPr lvl="1"/>
            <a:r>
              <a:rPr lang="en-US" sz="2000" dirty="0"/>
              <a:t>Custom Probes        NI (native)</a:t>
            </a:r>
          </a:p>
          <a:p>
            <a:pPr lvl="2"/>
            <a:r>
              <a:rPr lang="en-US" sz="1800" dirty="0"/>
              <a:t>Conditional</a:t>
            </a:r>
          </a:p>
          <a:p>
            <a:pPr lvl="1"/>
            <a:r>
              <a:rPr lang="en-US" sz="2000" dirty="0"/>
              <a:t>Custom Probes        </a:t>
            </a:r>
            <a:r>
              <a:rPr lang="en-US" sz="2000" dirty="0" err="1"/>
              <a:t>Saphir</a:t>
            </a:r>
            <a:r>
              <a:rPr lang="en-US" sz="2000" dirty="0"/>
              <a:t> (3</a:t>
            </a:r>
            <a:r>
              <a:rPr lang="en-US" sz="2000" baseline="30000" dirty="0"/>
              <a:t>rd</a:t>
            </a:r>
            <a:r>
              <a:rPr lang="en-US" sz="2000" dirty="0"/>
              <a:t> party, </a:t>
            </a:r>
            <a:r>
              <a:rPr lang="en-US" sz="2000" dirty="0" err="1"/>
              <a:t>ViBox</a:t>
            </a:r>
            <a:r>
              <a:rPr lang="en-US" sz="2000" dirty="0"/>
              <a:t> – Probes)</a:t>
            </a:r>
          </a:p>
          <a:p>
            <a:pPr lvl="1"/>
            <a:r>
              <a:rPr lang="en-US" sz="2000" dirty="0"/>
              <a:t>Custom Probes        New (roll your own)</a:t>
            </a:r>
          </a:p>
          <a:p>
            <a:pPr lvl="1"/>
            <a:r>
              <a:rPr lang="en-US" sz="2000" dirty="0"/>
              <a:t>Variant Probe (by Ton </a:t>
            </a:r>
            <a:r>
              <a:rPr lang="en-US" sz="2000" dirty="0" err="1"/>
              <a:t>Plomp</a:t>
            </a:r>
            <a:r>
              <a:rPr lang="en-US" sz="2000" dirty="0"/>
              <a:t>)</a:t>
            </a:r>
          </a:p>
        </p:txBody>
      </p:sp>
      <p:sp>
        <p:nvSpPr>
          <p:cNvPr id="8" name="Isosceles Triangle 7"/>
          <p:cNvSpPr/>
          <p:nvPr/>
        </p:nvSpPr>
        <p:spPr>
          <a:xfrm rot="5400000">
            <a:off x="2848175" y="2312571"/>
            <a:ext cx="188976" cy="153162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Isosceles Triangle 8"/>
          <p:cNvSpPr/>
          <p:nvPr/>
        </p:nvSpPr>
        <p:spPr>
          <a:xfrm rot="5400000">
            <a:off x="2848175" y="2649778"/>
            <a:ext cx="188976" cy="153162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Isosceles Triangle 9"/>
          <p:cNvSpPr/>
          <p:nvPr/>
        </p:nvSpPr>
        <p:spPr>
          <a:xfrm rot="5400000">
            <a:off x="2848175" y="3288211"/>
            <a:ext cx="188976" cy="153162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Isosceles Triangle 10"/>
          <p:cNvSpPr/>
          <p:nvPr/>
        </p:nvSpPr>
        <p:spPr>
          <a:xfrm rot="5400000">
            <a:off x="2848175" y="3652207"/>
            <a:ext cx="188976" cy="153162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/>
          <a:srcRect r="33745" b="25089"/>
          <a:stretch/>
        </p:blipFill>
        <p:spPr>
          <a:xfrm rot="16200000">
            <a:off x="6423246" y="-583933"/>
            <a:ext cx="1419261" cy="346394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7430" y="1467583"/>
            <a:ext cx="672152" cy="651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647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Often forgotten, overlooked, </a:t>
            </a:r>
            <a:br>
              <a:rPr lang="en-US" dirty="0"/>
            </a:br>
            <a:r>
              <a:rPr lang="en-US" dirty="0"/>
              <a:t>or just plain </a:t>
            </a:r>
            <a:r>
              <a:rPr lang="en-US" dirty="0" err="1"/>
              <a:t>ol</a:t>
            </a:r>
            <a:r>
              <a:rPr lang="en-US" dirty="0"/>
              <a:t>’ “</a:t>
            </a:r>
            <a:r>
              <a:rPr lang="en-US" dirty="0">
                <a:latin typeface="Cambria" panose="02040503050406030204" pitchFamily="18" charset="0"/>
              </a:rPr>
              <a:t>huh, I-never-knew-about-that</a:t>
            </a:r>
            <a:r>
              <a:rPr lang="en-US" dirty="0"/>
              <a:t>”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54025" y="1568917"/>
            <a:ext cx="8229600" cy="2916455"/>
          </a:xfrm>
        </p:spPr>
        <p:txBody>
          <a:bodyPr/>
          <a:lstStyle/>
          <a:p>
            <a:r>
              <a:rPr lang="en-US" sz="3200" dirty="0"/>
              <a:t>Suspend when called</a:t>
            </a:r>
          </a:p>
          <a:p>
            <a:pPr lvl="1"/>
            <a:r>
              <a:rPr lang="en-US" sz="2400" dirty="0"/>
              <a:t>Access this from “SubVI Node Setup”</a:t>
            </a:r>
          </a:p>
          <a:p>
            <a:pPr lvl="1"/>
            <a:r>
              <a:rPr lang="en-US" sz="2000" dirty="0"/>
              <a:t>Suspends a </a:t>
            </a:r>
            <a:r>
              <a:rPr lang="en-US" sz="2000" dirty="0" err="1"/>
              <a:t>subVI</a:t>
            </a:r>
            <a:r>
              <a:rPr lang="en-US" sz="2000" dirty="0"/>
              <a:t> when called and waits for user interaction</a:t>
            </a:r>
          </a:p>
          <a:p>
            <a:pPr lvl="2"/>
            <a:r>
              <a:rPr lang="en-US" sz="1800" dirty="0"/>
              <a:t>Allows changes to input values, then re-execute</a:t>
            </a:r>
          </a:p>
          <a:p>
            <a:pPr lvl="2"/>
            <a:r>
              <a:rPr lang="en-US" sz="1800" dirty="0"/>
              <a:t>Allows changing the output, then return to caller</a:t>
            </a:r>
          </a:p>
          <a:p>
            <a:pPr lvl="1"/>
            <a:r>
              <a:rPr lang="en-US" sz="2400" dirty="0"/>
              <a:t>A poor-man’s (yet extremely effective) unit testing</a:t>
            </a:r>
          </a:p>
          <a:p>
            <a:pPr lvl="1"/>
            <a:r>
              <a:rPr lang="en-US" sz="2400" dirty="0"/>
              <a:t>Video Demo: </a:t>
            </a:r>
            <a:r>
              <a:rPr lang="en-US" sz="2400" dirty="0">
                <a:hlinkClick r:id="rId2"/>
              </a:rPr>
              <a:t>https://youtu.be/AgXcyf2Ta_A</a:t>
            </a:r>
            <a:endParaRPr lang="en-US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3356" y="1097660"/>
            <a:ext cx="2084173" cy="144101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6242" y="2879748"/>
            <a:ext cx="1219201" cy="609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331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There are many Free, 3</a:t>
            </a:r>
            <a:r>
              <a:rPr lang="en-US" baseline="30000" dirty="0"/>
              <a:t>rd</a:t>
            </a:r>
            <a:r>
              <a:rPr lang="en-US" dirty="0"/>
              <a:t>-party Debugging Tools</a:t>
            </a:r>
            <a:br>
              <a:rPr lang="en-US" dirty="0"/>
            </a:br>
            <a:r>
              <a:rPr lang="en-US" sz="2200" dirty="0"/>
              <a:t>These two will retain information even if LabVIEW crashes!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54025" y="1395923"/>
            <a:ext cx="8229600" cy="2916455"/>
          </a:xfrm>
        </p:spPr>
        <p:txBody>
          <a:bodyPr/>
          <a:lstStyle/>
          <a:p>
            <a:r>
              <a:rPr lang="en-US" sz="2800" dirty="0" err="1"/>
              <a:t>WinDebugLogging</a:t>
            </a:r>
            <a:endParaRPr lang="en-US" sz="2800" dirty="0"/>
          </a:p>
          <a:p>
            <a:pPr lvl="1"/>
            <a:r>
              <a:rPr lang="en-US" sz="2800" dirty="0"/>
              <a:t>Write debug strings to the Windows debug interface</a:t>
            </a:r>
          </a:p>
          <a:p>
            <a:pPr lvl="1"/>
            <a:r>
              <a:rPr lang="en-US" sz="2800" dirty="0"/>
              <a:t>Dr. Damien (</a:t>
            </a:r>
            <a:r>
              <a:rPr lang="en-US" sz="2800" dirty="0" err="1"/>
              <a:t>DFGray</a:t>
            </a:r>
            <a:r>
              <a:rPr lang="en-US" sz="2800" dirty="0"/>
              <a:t>), Nov-2008</a:t>
            </a:r>
          </a:p>
          <a:p>
            <a:pPr lvl="1"/>
            <a:r>
              <a:rPr lang="en-US" sz="2400" dirty="0" err="1"/>
              <a:t>DebugView</a:t>
            </a:r>
            <a:r>
              <a:rPr lang="en-US" sz="2400" dirty="0"/>
              <a:t> (from Sysinternals [Microsoft])</a:t>
            </a:r>
          </a:p>
          <a:p>
            <a:r>
              <a:rPr lang="en-US" sz="2800" dirty="0" err="1"/>
              <a:t>WinDebugLogProbe</a:t>
            </a:r>
            <a:endParaRPr lang="en-US" sz="2800" dirty="0"/>
          </a:p>
          <a:p>
            <a:pPr lvl="1"/>
            <a:r>
              <a:rPr lang="en-US" sz="2400" dirty="0"/>
              <a:t>Tim Vargo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4865" y="1396006"/>
            <a:ext cx="725959" cy="39322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3862" y="2837381"/>
            <a:ext cx="704850" cy="7048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5974" y="3698532"/>
            <a:ext cx="704850" cy="70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216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NI debugging tools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Event Inspector</a:t>
            </a:r>
          </a:p>
          <a:p>
            <a:pPr lvl="1"/>
            <a:r>
              <a:rPr lang="en-US" dirty="0"/>
              <a:t>Introduced with LabVIEW 2013, the Event Inspector added an ability to gain new understandings into the inner workings of our event structures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Built-in to LabVIEW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6267" y="2341441"/>
            <a:ext cx="4045116" cy="2370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598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NI debugging tools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VI Analyzer</a:t>
            </a:r>
          </a:p>
          <a:p>
            <a:pPr lvl="1"/>
            <a:r>
              <a:rPr lang="en-US" dirty="0"/>
              <a:t>VI Analyzer does its job well, but it intends to perform a static analysis of VIs, not a dynamic analysis of code while running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Toolkits for extra cost (but worth it)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8176" y="2040396"/>
            <a:ext cx="2388478" cy="3042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792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NI debugging tools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Desktop Execution Trace Toolkit (DETT)</a:t>
            </a:r>
          </a:p>
          <a:p>
            <a:pPr lvl="1"/>
            <a:r>
              <a:rPr lang="en-US" dirty="0"/>
              <a:t>The DETT product is very good at what it was designed to do</a:t>
            </a:r>
          </a:p>
          <a:p>
            <a:pPr lvl="2"/>
            <a:r>
              <a:rPr lang="en-US" dirty="0"/>
              <a:t>dynamic execution traces provide a fantastic wealth of evidence when event timing and/or sequence information is critical</a:t>
            </a:r>
          </a:p>
          <a:p>
            <a:pPr lvl="2"/>
            <a:r>
              <a:rPr lang="en-US" dirty="0"/>
              <a:t>… but they don’t provide non-event related information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Toolkits for extra cost (but worth it)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2919" y="2320625"/>
            <a:ext cx="2480534" cy="88449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952495" y="1415625"/>
            <a:ext cx="541014" cy="502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951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impediments to advanced troubleshooting …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4025" y="1189896"/>
            <a:ext cx="8229600" cy="3628392"/>
          </a:xfrm>
        </p:spPr>
        <p:txBody>
          <a:bodyPr/>
          <a:lstStyle/>
          <a:p>
            <a:r>
              <a:rPr lang="en-US" sz="1600" dirty="0"/>
              <a:t>All of these built-in tools are extremely useful during troubleshooting of individual VIs or small collections of Vis</a:t>
            </a:r>
          </a:p>
          <a:p>
            <a:pPr lvl="1"/>
            <a:r>
              <a:rPr lang="en-US" sz="1400" dirty="0"/>
              <a:t>particularly when we already know which VIs are the troublesome ones</a:t>
            </a:r>
          </a:p>
          <a:p>
            <a:pPr lvl="1"/>
            <a:r>
              <a:rPr lang="en-US" sz="1400" dirty="0"/>
              <a:t>but the LabVIEW IDE still lacks a debugging tool to provide insights with a "bigger picture" view of an entire project</a:t>
            </a:r>
          </a:p>
          <a:p>
            <a:r>
              <a:rPr lang="en-US" sz="1600" dirty="0"/>
              <a:t>Using only the native troubleshooting tools</a:t>
            </a:r>
          </a:p>
          <a:p>
            <a:pPr lvl="1"/>
            <a:r>
              <a:rPr lang="en-US" sz="1400" dirty="0"/>
              <a:t>reentrant VIs are especially difficult to debug, since each preallocated clone will have its own data space in memory</a:t>
            </a:r>
          </a:p>
          <a:p>
            <a:pPr lvl="1"/>
            <a:r>
              <a:rPr lang="en-US" sz="1400" dirty="0"/>
              <a:t>shared clones are even more complex since they share data space</a:t>
            </a:r>
          </a:p>
          <a:p>
            <a:r>
              <a:rPr lang="en-US" sz="1600" dirty="0"/>
              <a:t>Dynamically launched VIs, even if not reentrant, present their own particular frustrations during a debug session, since the developer is unable to place probes </a:t>
            </a:r>
            <a:r>
              <a:rPr lang="en-US" sz="1600" b="1" dirty="0"/>
              <a:t>BEFORE</a:t>
            </a:r>
            <a:r>
              <a:rPr lang="en-US" sz="1600" dirty="0"/>
              <a:t> executing the code.</a:t>
            </a:r>
          </a:p>
        </p:txBody>
      </p:sp>
    </p:spTree>
    <p:extLst>
      <p:ext uri="{BB962C8B-B14F-4D97-AF65-F5344CB8AC3E}">
        <p14:creationId xmlns:p14="http://schemas.microsoft.com/office/powerpoint/2010/main" val="320689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 LabVIEW enthusiasts, we all love visuals</a:t>
            </a:r>
          </a:p>
        </p:txBody>
      </p:sp>
      <p:sp>
        <p:nvSpPr>
          <p:cNvPr id="8" name="Text Placeholder 6"/>
          <p:cNvSpPr txBox="1">
            <a:spLocks/>
          </p:cNvSpPr>
          <p:nvPr/>
        </p:nvSpPr>
        <p:spPr>
          <a:xfrm>
            <a:off x="454025" y="717538"/>
            <a:ext cx="8229600" cy="332887"/>
          </a:xfrm>
          <a:prstGeom prst="rect">
            <a:avLst/>
          </a:prstGeom>
        </p:spPr>
        <p:txBody>
          <a:bodyPr/>
          <a:lstStyle>
            <a:lvl1pPr marL="182880" marR="0" indent="-182880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Char char="§"/>
              <a:tabLst>
                <a:tab pos="182880" algn="l"/>
              </a:tabLst>
              <a:defRPr lang="en-US" sz="1800" b="0" i="0" kern="1200" baseline="0" dirty="0" smtClean="0">
                <a:solidFill>
                  <a:schemeClr val="bg2">
                    <a:lumMod val="25000"/>
                  </a:schemeClr>
                </a:solidFill>
                <a:latin typeface="+mn-lt"/>
                <a:ea typeface="Arial" charset="0"/>
                <a:cs typeface="Arial" charset="0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Char char="§"/>
              <a:defRPr lang="en-US" sz="1600" b="0" i="0" kern="1200" baseline="0" dirty="0" smtClean="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Univers LT Std 45 Light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Char char="§"/>
              <a:defRPr lang="en-US" sz="1400" b="0" i="0" kern="1200" baseline="0" dirty="0" smtClean="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Univers LT Std 45 Light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Char char="§"/>
              <a:defRPr lang="en-US" sz="1200" b="0" i="0" kern="1200" baseline="0" dirty="0" smtClean="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Univers LT Std 45 Light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b="0" i="0" kern="1200" baseline="0">
                <a:solidFill>
                  <a:schemeClr val="bg2">
                    <a:lumMod val="25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… but </a:t>
            </a:r>
            <a:r>
              <a:rPr lang="en-US" b="1" dirty="0"/>
              <a:t>THESE</a:t>
            </a:r>
            <a:r>
              <a:rPr lang="en-US" dirty="0"/>
              <a:t> visuals make our faces cringe, and our sphincters tighten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1310" y="1835718"/>
            <a:ext cx="1905000" cy="97155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005840" y="2807268"/>
            <a:ext cx="3505200" cy="33855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1600" b="1" dirty="0" smtClean="0"/>
              <a:t>WHAT?!</a:t>
            </a:r>
            <a:r>
              <a:rPr lang="en-US" sz="1600" dirty="0" smtClean="0"/>
              <a:t>  There are still VIs runnin</a:t>
            </a:r>
            <a:r>
              <a:rPr lang="en-US" sz="1600" dirty="0" smtClean="0"/>
              <a:t>g?!</a:t>
            </a:r>
            <a:endParaRPr lang="en-US" sz="1600" dirty="0" smtClean="0"/>
          </a:p>
        </p:txBody>
      </p:sp>
    </p:spTree>
    <p:extLst>
      <p:ext uri="{BB962C8B-B14F-4D97-AF65-F5344CB8AC3E}">
        <p14:creationId xmlns:p14="http://schemas.microsoft.com/office/powerpoint/2010/main" val="4172326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What to do when debugging becomes too complex ???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4025" y="1084097"/>
            <a:ext cx="8229600" cy="3628392"/>
          </a:xfrm>
        </p:spPr>
        <p:txBody>
          <a:bodyPr/>
          <a:lstStyle/>
          <a:p>
            <a:r>
              <a:rPr lang="en-US" dirty="0"/>
              <a:t>How to defeat these shortcomings, and many other debugging related </a:t>
            </a:r>
            <a:r>
              <a:rPr lang="en-US" dirty="0" smtClean="0"/>
              <a:t>challenges …</a:t>
            </a:r>
            <a:endParaRPr lang="en-US" dirty="0"/>
          </a:p>
          <a:p>
            <a:pPr lvl="1"/>
            <a:r>
              <a:rPr lang="en-US" dirty="0" smtClean="0"/>
              <a:t>have </a:t>
            </a:r>
            <a:r>
              <a:rPr lang="en-US" dirty="0"/>
              <a:t>long been the topics of many user community discussions</a:t>
            </a:r>
          </a:p>
          <a:p>
            <a:pPr lvl="1"/>
            <a:r>
              <a:rPr lang="en-US" dirty="0" smtClean="0"/>
              <a:t>several </a:t>
            </a:r>
            <a:r>
              <a:rPr lang="en-US" dirty="0"/>
              <a:t>ad-hoc solutions and processes, although usually quite limited in scope, have been developed over the years by the user community</a:t>
            </a:r>
          </a:p>
          <a:p>
            <a:pPr lvl="1"/>
            <a:r>
              <a:rPr lang="en-US" dirty="0" smtClean="0"/>
              <a:t>but </a:t>
            </a:r>
            <a:r>
              <a:rPr lang="en-US" dirty="0"/>
              <a:t>they lack the coherence of a unified tool</a:t>
            </a:r>
          </a:p>
          <a:p>
            <a:pPr marL="274320" lvl="1" indent="0">
              <a:buNone/>
            </a:pPr>
            <a:endParaRPr lang="en-US" dirty="0"/>
          </a:p>
          <a:p>
            <a:r>
              <a:rPr lang="en-US" sz="2800" b="1" dirty="0" smtClean="0">
                <a:solidFill>
                  <a:srgbClr val="0070C0"/>
                </a:solidFill>
              </a:rPr>
              <a:t>Introducing </a:t>
            </a:r>
            <a:r>
              <a:rPr lang="en-US" sz="2800" b="1" dirty="0">
                <a:solidFill>
                  <a:srgbClr val="0070C0"/>
                </a:solidFill>
              </a:rPr>
              <a:t>the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7616" y="2950601"/>
            <a:ext cx="3642486" cy="1761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263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smtClean="0"/>
              <a:t>LabVIEW </a:t>
            </a:r>
            <a:r>
              <a:rPr lang="en-US" i="1" dirty="0"/>
              <a:t>Task Manager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Providing </a:t>
            </a:r>
            <a:r>
              <a:rPr lang="en-US" dirty="0"/>
              <a:t>a dynamic &amp; big-picture view of all VIs currently in memory</a:t>
            </a:r>
          </a:p>
          <a:p>
            <a:r>
              <a:rPr lang="en-US" dirty="0" smtClean="0"/>
              <a:t>Conquering </a:t>
            </a:r>
            <a:r>
              <a:rPr lang="en-US" dirty="0"/>
              <a:t>those difficulties concerning reentrancy, clones, </a:t>
            </a:r>
            <a:r>
              <a:rPr lang="en-US" dirty="0" smtClean="0"/>
              <a:t>dynamic </a:t>
            </a:r>
            <a:r>
              <a:rPr lang="en-US" dirty="0"/>
              <a:t>launching, finding &amp; aborting hung VIs, and other sticky complications</a:t>
            </a:r>
          </a:p>
          <a:p>
            <a:r>
              <a:rPr lang="en-US" dirty="0" smtClean="0"/>
              <a:t>By delivering </a:t>
            </a:r>
            <a:r>
              <a:rPr lang="en-US" dirty="0"/>
              <a:t>new </a:t>
            </a:r>
            <a:r>
              <a:rPr lang="en-US" dirty="0" smtClean="0"/>
              <a:t>comprehensions </a:t>
            </a:r>
            <a:r>
              <a:rPr lang="en-US" dirty="0"/>
              <a:t>into your running </a:t>
            </a:r>
            <a:r>
              <a:rPr lang="en-US" dirty="0" smtClean="0"/>
              <a:t>code</a:t>
            </a:r>
          </a:p>
          <a:p>
            <a:r>
              <a:rPr lang="en-US" dirty="0" smtClean="0"/>
              <a:t>By enabling interaction </a:t>
            </a:r>
            <a:r>
              <a:rPr lang="en-US" dirty="0"/>
              <a:t>with individual or groups of VIs in many various ways, providing significant benefits while </a:t>
            </a:r>
            <a:r>
              <a:rPr lang="en-US" dirty="0" smtClean="0"/>
              <a:t>troubleshooting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i="1" dirty="0"/>
              <a:t>LabVIEW Task Manager </a:t>
            </a:r>
            <a:r>
              <a:rPr lang="en-US" dirty="0"/>
              <a:t>seeks to be that missing unified debugging tool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6863" y="262001"/>
            <a:ext cx="816763" cy="816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547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42611" y="2124075"/>
            <a:ext cx="4647364" cy="2513238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>
                <a:solidFill>
                  <a:srgbClr val="0070C0"/>
                </a:solidFill>
              </a:rPr>
              <a:t>Thank you for attending NIWeek 2017.</a:t>
            </a:r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sz="quarter" idx="10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48241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E74B5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Application </a:t>
            </a:r>
            <a:r>
              <a:rPr lang="en-US" b="1" dirty="0" smtClean="0">
                <a:solidFill>
                  <a:srgbClr val="2E74B5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Instance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454025" y="731520"/>
            <a:ext cx="8229600" cy="3900805"/>
          </a:xfrm>
        </p:spPr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endParaRPr lang="en-US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</a:t>
            </a:r>
            <a:r>
              <a:rPr lang="en-US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LabVIEW Task Manager (LVTM)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detects all open LabVIEW application instances, but discovers and displays VIs for only the selected </a:t>
            </a:r>
            <a:r>
              <a:rPr lang="en-US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instance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032" y="886642"/>
            <a:ext cx="7017358" cy="2511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130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2E74B5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Menu: View</a:t>
            </a:r>
            <a:endParaRPr lang="en-US" b="1" dirty="0">
              <a:solidFill>
                <a:srgbClr val="2E74B5"/>
              </a:solidFill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454025" y="731520"/>
            <a:ext cx="8229600" cy="3900805"/>
          </a:xfrm>
        </p:spPr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endParaRPr lang="en-US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View menu provides options to set an update speed for refreshing the view and a few view </a:t>
            </a:r>
            <a:r>
              <a:rPr lang="en-US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options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b="6885"/>
          <a:stretch/>
        </p:blipFill>
        <p:spPr bwMode="auto">
          <a:xfrm>
            <a:off x="1166221" y="852333"/>
            <a:ext cx="3928205" cy="221105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730024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2E74B5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Menu: View&gt;&gt;Group By Library</a:t>
            </a:r>
            <a:endParaRPr lang="en-US" b="1" dirty="0">
              <a:solidFill>
                <a:srgbClr val="2E74B5"/>
              </a:solidFill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454025" y="731520"/>
            <a:ext cx="8229600" cy="3900805"/>
          </a:xfrm>
        </p:spPr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endParaRPr lang="en-US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i="1" dirty="0" smtClean="0"/>
              <a:t>Group </a:t>
            </a:r>
            <a:r>
              <a:rPr lang="en-US" i="1" dirty="0"/>
              <a:t>By Library </a:t>
            </a:r>
            <a:r>
              <a:rPr lang="en-US" dirty="0" smtClean="0"/>
              <a:t>displays </a:t>
            </a:r>
            <a:r>
              <a:rPr lang="en-US" dirty="0"/>
              <a:t>all VIs in the selected application instance grouped by the library they belong to</a:t>
            </a:r>
            <a:r>
              <a:rPr lang="en-US" dirty="0" smtClean="0"/>
              <a:t>.  </a:t>
            </a:r>
            <a:r>
              <a:rPr lang="en-US" dirty="0"/>
              <a:t>All VIs that are not part of any library are shown under &lt;no parent library</a:t>
            </a:r>
            <a:r>
              <a:rPr lang="en-US" dirty="0" smtClean="0"/>
              <a:t>&gt;.</a:t>
            </a:r>
            <a:endParaRPr lang="en-US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-1" r="54236" b="45913"/>
          <a:stretch/>
        </p:blipFill>
        <p:spPr>
          <a:xfrm>
            <a:off x="1164543" y="839972"/>
            <a:ext cx="5491438" cy="2670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195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2E74B5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Menu: View&gt;&gt;Group By Folder</a:t>
            </a:r>
            <a:endParaRPr lang="en-US" b="1" dirty="0">
              <a:solidFill>
                <a:srgbClr val="2E74B5"/>
              </a:solidFill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454025" y="731520"/>
            <a:ext cx="8229600" cy="3900805"/>
          </a:xfrm>
        </p:spPr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endParaRPr lang="en-US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i="1" dirty="0" smtClean="0"/>
              <a:t>Group </a:t>
            </a:r>
            <a:r>
              <a:rPr lang="en-US" i="1" dirty="0"/>
              <a:t>By Folder</a:t>
            </a:r>
            <a:r>
              <a:rPr lang="en-US" dirty="0"/>
              <a:t> </a:t>
            </a:r>
            <a:r>
              <a:rPr lang="en-US" dirty="0" smtClean="0"/>
              <a:t>displays </a:t>
            </a:r>
            <a:r>
              <a:rPr lang="en-US" dirty="0"/>
              <a:t>all VIs in the selected application instance with their folder hierarchy on disk</a:t>
            </a:r>
            <a:r>
              <a:rPr lang="en-US" dirty="0" smtClean="0"/>
              <a:t>.  This </a:t>
            </a:r>
            <a:r>
              <a:rPr lang="en-US" dirty="0"/>
              <a:t>view makes it easy to see where all the project dependencies live on </a:t>
            </a:r>
            <a:r>
              <a:rPr lang="en-US" dirty="0" smtClean="0"/>
              <a:t>disk.</a:t>
            </a:r>
            <a:endParaRPr lang="en-US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r="54195" b="41091"/>
          <a:stretch/>
        </p:blipFill>
        <p:spPr>
          <a:xfrm>
            <a:off x="1164543" y="844231"/>
            <a:ext cx="5108666" cy="2700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422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2E74B5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Menu: View&gt;&gt;Flat List</a:t>
            </a:r>
            <a:endParaRPr lang="en-US" b="1" dirty="0">
              <a:solidFill>
                <a:srgbClr val="2E74B5"/>
              </a:solidFill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454025" y="731520"/>
            <a:ext cx="8229600" cy="3900805"/>
          </a:xfrm>
        </p:spPr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endParaRPr lang="en-US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i="1" dirty="0"/>
              <a:t>Flat List </a:t>
            </a:r>
            <a:r>
              <a:rPr lang="en-US" dirty="0" smtClean="0"/>
              <a:t>displays </a:t>
            </a:r>
            <a:r>
              <a:rPr lang="en-US" dirty="0"/>
              <a:t>all VIs in the selected application instance as a list. </a:t>
            </a:r>
            <a:r>
              <a:rPr lang="en-US" dirty="0" smtClean="0"/>
              <a:t> This </a:t>
            </a:r>
            <a:r>
              <a:rPr lang="en-US" dirty="0"/>
              <a:t>view can help sorting the view by different properties of the VIs, by clicking on the column headers.</a:t>
            </a:r>
            <a:endParaRPr lang="en-US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r="53657" b="40451"/>
          <a:stretch/>
        </p:blipFill>
        <p:spPr>
          <a:xfrm>
            <a:off x="1164542" y="844231"/>
            <a:ext cx="5129932" cy="2709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828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2E74B5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Menu: Filters</a:t>
            </a:r>
            <a:endParaRPr lang="en-US" b="1" dirty="0">
              <a:solidFill>
                <a:srgbClr val="2E74B5"/>
              </a:solidFill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454025" y="731520"/>
            <a:ext cx="8229600" cy="3900805"/>
          </a:xfrm>
        </p:spPr>
        <p:txBody>
          <a:bodyPr/>
          <a:lstStyle/>
          <a:p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/>
              <a:t>Filters menu items provides several settings for </a:t>
            </a:r>
            <a:r>
              <a:rPr lang="en-US" u="sng" dirty="0"/>
              <a:t>filtering out</a:t>
            </a:r>
            <a:r>
              <a:rPr lang="en-US" dirty="0"/>
              <a:t> </a:t>
            </a:r>
            <a:r>
              <a:rPr lang="en-US" dirty="0" smtClean="0"/>
              <a:t>items from view.  </a:t>
            </a:r>
            <a:r>
              <a:rPr lang="en-US" dirty="0"/>
              <a:t>Once all </a:t>
            </a:r>
            <a:r>
              <a:rPr lang="en-US" dirty="0" smtClean="0"/>
              <a:t>items </a:t>
            </a:r>
            <a:r>
              <a:rPr lang="en-US" dirty="0"/>
              <a:t>in </a:t>
            </a:r>
            <a:r>
              <a:rPr lang="en-US" dirty="0" smtClean="0"/>
              <a:t>memory, for </a:t>
            </a:r>
            <a:r>
              <a:rPr lang="en-US" dirty="0"/>
              <a:t>the selected application </a:t>
            </a:r>
            <a:r>
              <a:rPr lang="en-US" dirty="0" smtClean="0"/>
              <a:t>instance, </a:t>
            </a:r>
            <a:r>
              <a:rPr lang="en-US" dirty="0"/>
              <a:t>are displayed in the </a:t>
            </a:r>
            <a:r>
              <a:rPr lang="en-US" dirty="0" smtClean="0"/>
              <a:t>tree, </a:t>
            </a:r>
            <a:r>
              <a:rPr lang="en-US" dirty="0"/>
              <a:t>certain dynamic properties of all </a:t>
            </a:r>
            <a:r>
              <a:rPr lang="en-US" dirty="0" smtClean="0"/>
              <a:t>VIs (such as State</a:t>
            </a:r>
            <a:r>
              <a:rPr lang="en-US" dirty="0"/>
              <a:t>, </a:t>
            </a:r>
            <a:r>
              <a:rPr lang="en-US" dirty="0" smtClean="0"/>
              <a:t>Paused </a:t>
            </a:r>
            <a:r>
              <a:rPr lang="en-US" dirty="0"/>
              <a:t>status, </a:t>
            </a:r>
            <a:r>
              <a:rPr lang="en-US" dirty="0" smtClean="0"/>
              <a:t>Execution Highlight </a:t>
            </a:r>
            <a:r>
              <a:rPr lang="en-US" dirty="0"/>
              <a:t>status, </a:t>
            </a:r>
            <a:r>
              <a:rPr lang="en-US" dirty="0" smtClean="0"/>
              <a:t>Data </a:t>
            </a:r>
            <a:r>
              <a:rPr lang="en-US" dirty="0"/>
              <a:t>size, etc</a:t>
            </a:r>
            <a:r>
              <a:rPr lang="en-US" dirty="0" smtClean="0"/>
              <a:t>.) </a:t>
            </a:r>
            <a:r>
              <a:rPr lang="en-US" dirty="0"/>
              <a:t>are occasionally checked and updated</a:t>
            </a:r>
            <a:r>
              <a:rPr lang="en-US" dirty="0" smtClean="0"/>
              <a:t>.  </a:t>
            </a:r>
            <a:r>
              <a:rPr lang="en-US" dirty="0"/>
              <a:t>The more VIs that need to be checked, the more resources are tied up, and the longer each </a:t>
            </a:r>
            <a:r>
              <a:rPr lang="en-US" dirty="0" smtClean="0"/>
              <a:t>update </a:t>
            </a:r>
            <a:r>
              <a:rPr lang="en-US" dirty="0"/>
              <a:t>cycle takes.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Filtering out VIs that you don’t </a:t>
            </a:r>
            <a:r>
              <a:rPr lang="en-US" dirty="0" smtClean="0"/>
              <a:t>currently care about can </a:t>
            </a:r>
            <a:r>
              <a:rPr lang="en-US" dirty="0"/>
              <a:t>tremendously </a:t>
            </a:r>
            <a:r>
              <a:rPr lang="en-US" dirty="0" smtClean="0"/>
              <a:t>improve performance </a:t>
            </a:r>
            <a:r>
              <a:rPr lang="en-US" dirty="0"/>
              <a:t>of the LVTM. </a:t>
            </a:r>
            <a:r>
              <a:rPr lang="en-US" dirty="0" smtClean="0"/>
              <a:t> Select </a:t>
            </a:r>
            <a:r>
              <a:rPr lang="en-US" dirty="0"/>
              <a:t>(√) the filter options that you want to </a:t>
            </a:r>
            <a:r>
              <a:rPr lang="en-US" dirty="0" smtClean="0"/>
              <a:t>apply, and all </a:t>
            </a:r>
            <a:r>
              <a:rPr lang="en-US" dirty="0"/>
              <a:t>VIs that match these filters will be ignored.</a:t>
            </a:r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729560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2E74B5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Menu: Filters&gt;&gt;Extensions</a:t>
            </a:r>
            <a:endParaRPr lang="en-US" b="1" dirty="0">
              <a:solidFill>
                <a:srgbClr val="2E74B5"/>
              </a:solidFill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454025" y="731520"/>
            <a:ext cx="8229600" cy="3900805"/>
          </a:xfrm>
        </p:spPr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endParaRPr lang="en-US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dirty="0"/>
              <a:t>Select (√) the file extensions that you want to filter out of the view. </a:t>
            </a:r>
            <a:r>
              <a:rPr lang="en-US" dirty="0" smtClean="0"/>
              <a:t> All </a:t>
            </a:r>
            <a:r>
              <a:rPr lang="en-US" dirty="0"/>
              <a:t>files with the selected extensions will be ignored.</a:t>
            </a:r>
          </a:p>
          <a:p>
            <a:pPr marL="0" indent="0">
              <a:buNone/>
            </a:pPr>
            <a:endParaRPr lang="en-US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4542" y="844231"/>
            <a:ext cx="5130404" cy="2579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207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2E74B5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Menu: Filters&gt;&gt;Types</a:t>
            </a:r>
            <a:endParaRPr lang="en-US" b="1" dirty="0">
              <a:solidFill>
                <a:srgbClr val="2E74B5"/>
              </a:solidFill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454025" y="731520"/>
            <a:ext cx="8229600" cy="3900805"/>
          </a:xfrm>
        </p:spPr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endParaRPr lang="en-US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dirty="0"/>
              <a:t>Select (√) the VI types that you want to filter out of the view. </a:t>
            </a:r>
            <a:r>
              <a:rPr lang="en-US" dirty="0" smtClean="0"/>
              <a:t> All </a:t>
            </a:r>
            <a:r>
              <a:rPr lang="en-US" dirty="0"/>
              <a:t>VIs of the selected type will be ignored.</a:t>
            </a:r>
          </a:p>
          <a:p>
            <a:pPr marL="0" indent="0">
              <a:buNone/>
            </a:pPr>
            <a:endParaRPr lang="en-US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4542" y="844232"/>
            <a:ext cx="5789110" cy="2292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496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2E74B5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Shortcut Menu: Filter Out …</a:t>
            </a:r>
            <a:endParaRPr lang="en-US" b="1" dirty="0">
              <a:solidFill>
                <a:srgbClr val="2E74B5"/>
              </a:solidFill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454025" y="731520"/>
            <a:ext cx="8229600" cy="3900805"/>
          </a:xfrm>
        </p:spPr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endParaRPr lang="en-US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500" dirty="0" smtClean="0"/>
              <a:t>While in the </a:t>
            </a:r>
            <a:r>
              <a:rPr lang="en-US" sz="1500" i="1" dirty="0" smtClean="0"/>
              <a:t>Group </a:t>
            </a:r>
            <a:r>
              <a:rPr lang="en-US" sz="1500" i="1" dirty="0"/>
              <a:t>By </a:t>
            </a:r>
            <a:r>
              <a:rPr lang="en-US" sz="1500" i="1" dirty="0" smtClean="0"/>
              <a:t>Folder</a:t>
            </a:r>
            <a:r>
              <a:rPr lang="en-US" sz="1500" dirty="0" smtClean="0"/>
              <a:t> view, right </a:t>
            </a:r>
            <a:r>
              <a:rPr lang="en-US" sz="1500" dirty="0"/>
              <a:t>click any folder and select </a:t>
            </a:r>
            <a:r>
              <a:rPr lang="en-US" sz="1500" i="1" dirty="0"/>
              <a:t>Filter Out This Folder</a:t>
            </a:r>
            <a:r>
              <a:rPr lang="en-US" sz="1500" dirty="0"/>
              <a:t>, </a:t>
            </a:r>
            <a:r>
              <a:rPr lang="en-US" sz="1500" dirty="0" smtClean="0"/>
              <a:t>adding </a:t>
            </a:r>
            <a:r>
              <a:rPr lang="en-US" sz="1500" dirty="0"/>
              <a:t>that folder to </a:t>
            </a:r>
            <a:r>
              <a:rPr lang="en-US" sz="1500" dirty="0" smtClean="0"/>
              <a:t>an exclusion list.  </a:t>
            </a:r>
            <a:r>
              <a:rPr lang="en-US" sz="1500" dirty="0"/>
              <a:t>Or you can </a:t>
            </a:r>
            <a:r>
              <a:rPr lang="en-US" sz="1500" dirty="0" smtClean="0"/>
              <a:t>select </a:t>
            </a:r>
            <a:r>
              <a:rPr lang="en-US" sz="1500" i="1" dirty="0"/>
              <a:t>Filter Out All But This Folder</a:t>
            </a:r>
            <a:r>
              <a:rPr lang="en-US" sz="1500" dirty="0"/>
              <a:t>, which will add all </a:t>
            </a:r>
            <a:r>
              <a:rPr lang="en-US" sz="1500" dirty="0" smtClean="0"/>
              <a:t>remaining folders to </a:t>
            </a:r>
            <a:r>
              <a:rPr lang="en-US" sz="1500" dirty="0"/>
              <a:t>the </a:t>
            </a:r>
            <a:r>
              <a:rPr lang="en-US" sz="1500" dirty="0" smtClean="0"/>
              <a:t>exclusion list.  Any </a:t>
            </a:r>
            <a:r>
              <a:rPr lang="en-US" sz="1500" dirty="0"/>
              <a:t>VIs </a:t>
            </a:r>
            <a:r>
              <a:rPr lang="en-US" sz="1500" dirty="0" smtClean="0"/>
              <a:t>in </a:t>
            </a:r>
            <a:r>
              <a:rPr lang="en-US" sz="1500" dirty="0"/>
              <a:t>these filtered out folders will </a:t>
            </a:r>
            <a:r>
              <a:rPr lang="en-US" sz="1500" dirty="0" smtClean="0"/>
              <a:t>no longer </a:t>
            </a:r>
            <a:r>
              <a:rPr lang="en-US" sz="1500" dirty="0"/>
              <a:t>show up in the </a:t>
            </a:r>
            <a:r>
              <a:rPr lang="en-US" sz="1500" dirty="0" smtClean="0"/>
              <a:t>tree.</a:t>
            </a:r>
            <a:endParaRPr lang="en-US" sz="1500" dirty="0"/>
          </a:p>
          <a:p>
            <a:pPr marL="0" indent="0">
              <a:buNone/>
            </a:pPr>
            <a:endParaRPr lang="en-US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5890" t="14422" r="8859" b="62361"/>
          <a:stretch/>
        </p:blipFill>
        <p:spPr>
          <a:xfrm>
            <a:off x="728684" y="862561"/>
            <a:ext cx="4817348" cy="118234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124353" y="862561"/>
            <a:ext cx="2351110" cy="230832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1600" dirty="0" smtClean="0"/>
              <a:t>Although </a:t>
            </a:r>
            <a:r>
              <a:rPr lang="en-US" sz="1600" dirty="0" smtClean="0"/>
              <a:t>filtered paths can only be added or removed while in the </a:t>
            </a:r>
            <a:r>
              <a:rPr lang="en-US" sz="1600" i="1" dirty="0" smtClean="0"/>
              <a:t>Group By Folder</a:t>
            </a:r>
            <a:r>
              <a:rPr lang="en-US" sz="1600" dirty="0" smtClean="0"/>
              <a:t> view, the hidden paths will persist in other views</a:t>
            </a:r>
            <a:r>
              <a:rPr lang="en-US" sz="1600" dirty="0" smtClean="0"/>
              <a:t>.  This helps </a:t>
            </a:r>
            <a:r>
              <a:rPr lang="en-US" sz="1600" dirty="0"/>
              <a:t>the user to de-clutter the view, </a:t>
            </a:r>
            <a:r>
              <a:rPr lang="en-US" sz="1600" dirty="0" smtClean="0"/>
              <a:t>and can also greatly improve </a:t>
            </a:r>
            <a:r>
              <a:rPr lang="en-US" sz="1600" dirty="0"/>
              <a:t>performance.</a:t>
            </a:r>
            <a:endParaRPr lang="en-US" sz="1600" dirty="0" smtClean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l="5890" t="83453" r="8859" b="961"/>
          <a:stretch/>
        </p:blipFill>
        <p:spPr>
          <a:xfrm>
            <a:off x="732657" y="2285387"/>
            <a:ext cx="4813375" cy="79307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185416" y="2044901"/>
            <a:ext cx="3346704" cy="240486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 w="25400" cap="flat">
            <a:solidFill>
              <a:schemeClr val="tx1">
                <a:lumMod val="50000"/>
                <a:lumOff val="50000"/>
              </a:schemeClr>
            </a:solidFill>
            <a:prstDash val="sysDot"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921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2E74B5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Menu: Filters&gt;&gt;Paths</a:t>
            </a:r>
            <a:endParaRPr lang="en-US" b="1" dirty="0">
              <a:solidFill>
                <a:srgbClr val="2E74B5"/>
              </a:solidFill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454025" y="731520"/>
            <a:ext cx="8229600" cy="3900805"/>
          </a:xfrm>
        </p:spPr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endParaRPr lang="en-US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dirty="0" smtClean="0"/>
              <a:t>If </a:t>
            </a:r>
            <a:r>
              <a:rPr lang="en-US" dirty="0"/>
              <a:t>one or more paths have been </a:t>
            </a:r>
            <a:r>
              <a:rPr lang="en-US" dirty="0" smtClean="0"/>
              <a:t>filtered </a:t>
            </a:r>
            <a:r>
              <a:rPr lang="en-US" dirty="0"/>
              <a:t>out, they will show up </a:t>
            </a:r>
            <a:r>
              <a:rPr lang="en-US" dirty="0" smtClean="0"/>
              <a:t>under </a:t>
            </a:r>
            <a:r>
              <a:rPr lang="en-US" dirty="0"/>
              <a:t>the Filters&gt;&gt;Paths menu</a:t>
            </a:r>
            <a:r>
              <a:rPr lang="en-US" dirty="0" smtClean="0"/>
              <a:t>.  </a:t>
            </a:r>
            <a:r>
              <a:rPr lang="en-US" dirty="0"/>
              <a:t>Clicking any </a:t>
            </a:r>
            <a:r>
              <a:rPr lang="en-US" dirty="0" smtClean="0"/>
              <a:t>of </a:t>
            </a:r>
            <a:r>
              <a:rPr lang="en-US" dirty="0"/>
              <a:t>these </a:t>
            </a:r>
            <a:r>
              <a:rPr lang="en-US" dirty="0" smtClean="0"/>
              <a:t>paths </a:t>
            </a:r>
            <a:r>
              <a:rPr lang="en-US" dirty="0"/>
              <a:t>will remove </a:t>
            </a:r>
            <a:r>
              <a:rPr lang="en-US" dirty="0" smtClean="0"/>
              <a:t>it </a:t>
            </a:r>
            <a:r>
              <a:rPr lang="en-US" dirty="0"/>
              <a:t>from the </a:t>
            </a:r>
            <a:r>
              <a:rPr lang="en-US" dirty="0" smtClean="0"/>
              <a:t>exclusion list, </a:t>
            </a:r>
            <a:r>
              <a:rPr lang="en-US" dirty="0"/>
              <a:t>and </a:t>
            </a:r>
            <a:r>
              <a:rPr lang="en-US" dirty="0" smtClean="0"/>
              <a:t>the view will be </a:t>
            </a:r>
            <a:r>
              <a:rPr lang="en-US" dirty="0"/>
              <a:t>immediately </a:t>
            </a:r>
            <a:r>
              <a:rPr lang="en-US" dirty="0" smtClean="0"/>
              <a:t>updated.</a:t>
            </a:r>
            <a:endParaRPr lang="en-US" dirty="0"/>
          </a:p>
          <a:p>
            <a:r>
              <a:rPr lang="en-US" dirty="0"/>
              <a:t>Selecting </a:t>
            </a:r>
            <a:r>
              <a:rPr lang="en-US" i="1" dirty="0"/>
              <a:t>Remove All</a:t>
            </a:r>
            <a:r>
              <a:rPr lang="en-US" dirty="0"/>
              <a:t> will remove all filtered out paths, </a:t>
            </a:r>
            <a:r>
              <a:rPr lang="en-US" dirty="0" smtClean="0"/>
              <a:t>effectively disabling </a:t>
            </a:r>
            <a:r>
              <a:rPr lang="en-US" dirty="0"/>
              <a:t>path based </a:t>
            </a:r>
            <a:r>
              <a:rPr lang="en-US" dirty="0" smtClean="0"/>
              <a:t>filtering</a:t>
            </a:r>
            <a:r>
              <a:rPr lang="en-US" sz="1500" dirty="0" smtClean="0"/>
              <a:t>.</a:t>
            </a:r>
            <a:endParaRPr lang="en-US" sz="1500" dirty="0"/>
          </a:p>
          <a:p>
            <a:pPr marL="0" indent="0">
              <a:buNone/>
            </a:pPr>
            <a:endParaRPr lang="en-US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657" y="862561"/>
            <a:ext cx="7326822" cy="1890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967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729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E74B5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Progress Update</a:t>
            </a:r>
            <a:endParaRPr lang="en-US" b="1" dirty="0">
              <a:solidFill>
                <a:srgbClr val="2E74B5"/>
              </a:solidFill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454025" y="731521"/>
            <a:ext cx="8229600" cy="3755420"/>
          </a:xfrm>
        </p:spPr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endParaRPr lang="en-US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dirty="0"/>
              <a:t>Any time </a:t>
            </a:r>
            <a:r>
              <a:rPr lang="en-US" dirty="0" smtClean="0"/>
              <a:t>changes </a:t>
            </a:r>
            <a:r>
              <a:rPr lang="en-US" dirty="0"/>
              <a:t>are made to the filters or to the view, the view is refreshed</a:t>
            </a:r>
            <a:r>
              <a:rPr lang="en-US" dirty="0" smtClean="0"/>
              <a:t>.  </a:t>
            </a:r>
            <a:r>
              <a:rPr lang="en-US" dirty="0"/>
              <a:t>Discovering all VIs in </a:t>
            </a:r>
            <a:r>
              <a:rPr lang="en-US" dirty="0" smtClean="0"/>
              <a:t>memory, </a:t>
            </a:r>
            <a:r>
              <a:rPr lang="en-US" dirty="0"/>
              <a:t>along with their clones, and then updating the tree </a:t>
            </a:r>
            <a:r>
              <a:rPr lang="en-US" dirty="0" smtClean="0"/>
              <a:t>view, </a:t>
            </a:r>
            <a:r>
              <a:rPr lang="en-US" dirty="0"/>
              <a:t>can take several </a:t>
            </a:r>
            <a:r>
              <a:rPr lang="en-US" dirty="0" smtClean="0"/>
              <a:t>seconds.  A </a:t>
            </a:r>
            <a:r>
              <a:rPr lang="en-US" dirty="0"/>
              <a:t>progress bar at the bottom right of the screen, in the status bar, shows the discovery and update progress</a:t>
            </a:r>
            <a:r>
              <a:rPr lang="en-US" sz="1500" dirty="0" smtClean="0"/>
              <a:t>.</a:t>
            </a:r>
            <a:endParaRPr lang="en-US" sz="1500" dirty="0"/>
          </a:p>
          <a:p>
            <a:pPr marL="0" indent="0">
              <a:buNone/>
            </a:pPr>
            <a:endParaRPr lang="en-US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648"/>
          <a:stretch/>
        </p:blipFill>
        <p:spPr bwMode="auto">
          <a:xfrm>
            <a:off x="732656" y="862561"/>
            <a:ext cx="5151277" cy="81738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656" y="1889655"/>
            <a:ext cx="5148072" cy="848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877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2E74B5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Toolbar</a:t>
            </a:r>
            <a:endParaRPr lang="en-US" b="1" dirty="0">
              <a:solidFill>
                <a:srgbClr val="2E74B5"/>
              </a:solidFill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454025" y="731521"/>
            <a:ext cx="8229600" cy="1671437"/>
          </a:xfrm>
        </p:spPr>
        <p:txBody>
          <a:bodyPr/>
          <a:lstStyle/>
          <a:p>
            <a:pPr marL="0" indent="0">
              <a:buNone/>
            </a:pPr>
            <a:r>
              <a:rPr lang="en-US" sz="1500" dirty="0" smtClean="0"/>
              <a:t>LVTM </a:t>
            </a:r>
            <a:r>
              <a:rPr lang="en-US" sz="1500" dirty="0"/>
              <a:t>provides several operations </a:t>
            </a:r>
            <a:r>
              <a:rPr lang="en-US" sz="1500" dirty="0" smtClean="0"/>
              <a:t>that can </a:t>
            </a:r>
            <a:r>
              <a:rPr lang="en-US" sz="1500" dirty="0"/>
              <a:t>be performed on one or </a:t>
            </a:r>
            <a:r>
              <a:rPr lang="en-US" sz="1500" dirty="0" smtClean="0"/>
              <a:t>more selected </a:t>
            </a:r>
            <a:r>
              <a:rPr lang="en-US" sz="1500" dirty="0"/>
              <a:t>VIs in the </a:t>
            </a:r>
            <a:r>
              <a:rPr lang="en-US" sz="1500" dirty="0" smtClean="0"/>
              <a:t>tree.  These operations </a:t>
            </a:r>
            <a:r>
              <a:rPr lang="en-US" sz="1500" dirty="0"/>
              <a:t>may be </a:t>
            </a:r>
            <a:r>
              <a:rPr lang="en-US" sz="1500" dirty="0" smtClean="0"/>
              <a:t>invoked </a:t>
            </a:r>
            <a:r>
              <a:rPr lang="en-US" sz="1500" dirty="0"/>
              <a:t>from the toolbar buttons at the bottom of the screen</a:t>
            </a:r>
            <a:r>
              <a:rPr lang="en-US" sz="1500" dirty="0" smtClean="0"/>
              <a:t>.</a:t>
            </a:r>
            <a:endParaRPr lang="en-US" sz="1500" dirty="0"/>
          </a:p>
          <a:p>
            <a:pPr marL="0" indent="0">
              <a:buNone/>
            </a:pPr>
            <a:endParaRPr lang="en-US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310151"/>
            <a:ext cx="8229600" cy="410372"/>
          </a:xfrm>
          <a:prstGeom prst="rect">
            <a:avLst/>
          </a:prstGeom>
        </p:spPr>
      </p:pic>
      <p:sp>
        <p:nvSpPr>
          <p:cNvPr id="9" name="Content Placeholder 5"/>
          <p:cNvSpPr>
            <a:spLocks noGrp="1"/>
          </p:cNvSpPr>
          <p:nvPr>
            <p:ph sz="half" idx="1"/>
          </p:nvPr>
        </p:nvSpPr>
        <p:spPr>
          <a:xfrm>
            <a:off x="454025" y="1953020"/>
            <a:ext cx="8229600" cy="2392239"/>
          </a:xfrm>
        </p:spPr>
        <p:txBody>
          <a:bodyPr/>
          <a:lstStyle/>
          <a:p>
            <a:pPr marL="0" indent="0">
              <a:buNone/>
            </a:pPr>
            <a:r>
              <a:rPr lang="en-US" sz="1500" dirty="0"/>
              <a:t>These same </a:t>
            </a:r>
            <a:r>
              <a:rPr lang="en-US" sz="1500" dirty="0" smtClean="0"/>
              <a:t>operations </a:t>
            </a:r>
            <a:r>
              <a:rPr lang="en-US" sz="1500" dirty="0"/>
              <a:t>may also be </a:t>
            </a:r>
            <a:r>
              <a:rPr lang="en-US" sz="1500" dirty="0" smtClean="0"/>
              <a:t>invoked </a:t>
            </a:r>
            <a:r>
              <a:rPr lang="en-US" sz="1500" dirty="0"/>
              <a:t>from the right </a:t>
            </a:r>
            <a:r>
              <a:rPr lang="en-US" sz="1500" dirty="0" smtClean="0"/>
              <a:t>click shortcut </a:t>
            </a:r>
            <a:r>
              <a:rPr lang="en-US" sz="1500" dirty="0"/>
              <a:t>menu</a:t>
            </a:r>
            <a:r>
              <a:rPr lang="en-US" sz="1500" dirty="0" smtClean="0"/>
              <a:t>.</a:t>
            </a:r>
            <a:endParaRPr lang="en-US" sz="1500" dirty="0"/>
          </a:p>
          <a:p>
            <a:pPr marL="0" indent="0">
              <a:buNone/>
            </a:pPr>
            <a:endParaRPr lang="en-US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/>
          <a:srcRect t="30092" b="5433"/>
          <a:stretch/>
        </p:blipFill>
        <p:spPr>
          <a:xfrm>
            <a:off x="2322445" y="2351833"/>
            <a:ext cx="3408504" cy="249433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167083" y="2482346"/>
            <a:ext cx="2661920" cy="224676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2060"/>
                </a:solidFill>
              </a:rPr>
              <a:t>Open Front </a:t>
            </a:r>
            <a:r>
              <a:rPr lang="en-US" sz="1400" dirty="0" smtClean="0">
                <a:solidFill>
                  <a:srgbClr val="002060"/>
                </a:solidFill>
              </a:rPr>
              <a:t>Panel(s)</a:t>
            </a:r>
            <a:endParaRPr lang="en-US" sz="1400" dirty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2060"/>
                </a:solidFill>
              </a:rPr>
              <a:t>Close Front </a:t>
            </a:r>
            <a:r>
              <a:rPr lang="en-US" sz="1400" dirty="0" smtClean="0">
                <a:solidFill>
                  <a:srgbClr val="002060"/>
                </a:solidFill>
              </a:rPr>
              <a:t>Panel</a:t>
            </a:r>
            <a:r>
              <a:rPr lang="en-US" sz="1400" dirty="0">
                <a:solidFill>
                  <a:srgbClr val="002060"/>
                </a:solidFill>
              </a:rPr>
              <a:t>(s)</a:t>
            </a:r>
            <a:endParaRPr lang="en-US" sz="1400" dirty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2060"/>
                </a:solidFill>
              </a:rPr>
              <a:t>Open Block </a:t>
            </a:r>
            <a:r>
              <a:rPr lang="en-US" sz="1400" dirty="0" smtClean="0">
                <a:solidFill>
                  <a:srgbClr val="002060"/>
                </a:solidFill>
              </a:rPr>
              <a:t>Diagram</a:t>
            </a:r>
            <a:r>
              <a:rPr lang="en-US" sz="1400" dirty="0">
                <a:solidFill>
                  <a:srgbClr val="002060"/>
                </a:solidFill>
              </a:rPr>
              <a:t>(s)</a:t>
            </a:r>
            <a:endParaRPr lang="en-US" sz="1400" dirty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2060"/>
                </a:solidFill>
              </a:rPr>
              <a:t>Close Block </a:t>
            </a:r>
            <a:r>
              <a:rPr lang="en-US" sz="1400" dirty="0" smtClean="0">
                <a:solidFill>
                  <a:srgbClr val="002060"/>
                </a:solidFill>
              </a:rPr>
              <a:t>Diagram</a:t>
            </a:r>
            <a:r>
              <a:rPr lang="en-US" sz="1400" dirty="0">
                <a:solidFill>
                  <a:srgbClr val="002060"/>
                </a:solidFill>
              </a:rPr>
              <a:t>(s)</a:t>
            </a:r>
            <a:endParaRPr lang="en-US" sz="1400" dirty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rgbClr val="002060"/>
                </a:solidFill>
              </a:rPr>
              <a:t>Highlight Execution</a:t>
            </a:r>
            <a:r>
              <a:rPr lang="en-US" sz="1400" dirty="0">
                <a:solidFill>
                  <a:srgbClr val="002060"/>
                </a:solidFill>
              </a:rPr>
              <a:t>(s)</a:t>
            </a:r>
            <a:endParaRPr lang="en-US" sz="1400" dirty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rgbClr val="002060"/>
                </a:solidFill>
              </a:rPr>
              <a:t>Do Not Highlight Execution</a:t>
            </a:r>
            <a:r>
              <a:rPr lang="en-US" sz="1400" dirty="0">
                <a:solidFill>
                  <a:srgbClr val="002060"/>
                </a:solidFill>
              </a:rPr>
              <a:t>(s)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rgbClr val="002060"/>
                </a:solidFill>
              </a:rPr>
              <a:t>Pause Execution</a:t>
            </a:r>
            <a:r>
              <a:rPr lang="en-US" sz="1400" dirty="0">
                <a:solidFill>
                  <a:srgbClr val="002060"/>
                </a:solidFill>
              </a:rPr>
              <a:t>(s)</a:t>
            </a:r>
            <a:endParaRPr lang="en-US" sz="1400" dirty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rgbClr val="002060"/>
                </a:solidFill>
              </a:rPr>
              <a:t>Resume Execution</a:t>
            </a:r>
            <a:r>
              <a:rPr lang="en-US" sz="1400" dirty="0">
                <a:solidFill>
                  <a:srgbClr val="002060"/>
                </a:solidFill>
              </a:rPr>
              <a:t>(s)</a:t>
            </a:r>
            <a:endParaRPr lang="en-US" sz="1400" dirty="0" smtClean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rgbClr val="002060"/>
                </a:solidFill>
              </a:rPr>
              <a:t>Toggle Execution</a:t>
            </a:r>
            <a:r>
              <a:rPr lang="en-US" sz="1400" dirty="0">
                <a:solidFill>
                  <a:srgbClr val="002060"/>
                </a:solidFill>
              </a:rPr>
              <a:t>(s)</a:t>
            </a:r>
            <a:endParaRPr lang="en-US" sz="1400" dirty="0" smtClean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rgbClr val="002060"/>
                </a:solidFill>
              </a:rPr>
              <a:t>Abort VI(s)</a:t>
            </a:r>
            <a:endParaRPr lang="en-US" sz="14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7105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US" sz="3600" b="1" dirty="0" smtClean="0"/>
              <a:t>And n</a:t>
            </a:r>
            <a:r>
              <a:rPr lang="en-US" sz="3600" b="1" dirty="0" smtClean="0"/>
              <a:t>ow for the</a:t>
            </a:r>
          </a:p>
          <a:p>
            <a:pPr marL="0" indent="0" algn="ctr">
              <a:buNone/>
            </a:pPr>
            <a:r>
              <a:rPr lang="en-US" sz="9600" b="1" dirty="0" smtClean="0"/>
              <a:t>DEMO</a:t>
            </a:r>
          </a:p>
          <a:p>
            <a:pPr marL="0" indent="0" algn="ctr">
              <a:buNone/>
            </a:pPr>
            <a:r>
              <a:rPr lang="en-US" sz="3600" b="1" dirty="0" smtClean="0"/>
              <a:t>!!!!!!!!!!!!!!!!!!!!!!!</a:t>
            </a:r>
            <a:endParaRPr lang="en-US" sz="3600" b="1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924019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8289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564007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4749572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20298192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1060765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0036438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8800" dirty="0" smtClean="0"/>
              <a:t>QUESTIONS?</a:t>
            </a:r>
            <a:endParaRPr lang="en-US" sz="8800" dirty="0"/>
          </a:p>
        </p:txBody>
      </p:sp>
    </p:spTree>
    <p:extLst>
      <p:ext uri="{BB962C8B-B14F-4D97-AF65-F5344CB8AC3E}">
        <p14:creationId xmlns:p14="http://schemas.microsoft.com/office/powerpoint/2010/main" val="5506141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32230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must avoid “drawing vast conclusions from half-vast data”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—  Jerry R. </a:t>
            </a:r>
            <a:r>
              <a:rPr lang="en-US" dirty="0" err="1"/>
              <a:t>Ehman</a:t>
            </a:r>
            <a:r>
              <a:rPr lang="en-US" dirty="0"/>
              <a:t>, SETI Astronomer</a:t>
            </a:r>
          </a:p>
        </p:txBody>
      </p:sp>
      <p:pic>
        <p:nvPicPr>
          <p:cNvPr id="10" name="Picture Placeholder 9" descr="Le antenne radio del Australia Telescope Compact Array (ATCA), uno ...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28" b="1662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6646984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41575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936" y="1494886"/>
            <a:ext cx="8170003" cy="1841438"/>
          </a:xfrm>
        </p:spPr>
        <p:txBody>
          <a:bodyPr>
            <a:noAutofit/>
          </a:bodyPr>
          <a:lstStyle/>
          <a:p>
            <a:r>
              <a:rPr lang="en-US" sz="5400" dirty="0"/>
              <a:t>LabVIEW Task Manager</a:t>
            </a:r>
          </a:p>
        </p:txBody>
      </p:sp>
    </p:spTree>
    <p:extLst>
      <p:ext uri="{BB962C8B-B14F-4D97-AF65-F5344CB8AC3E}">
        <p14:creationId xmlns:p14="http://schemas.microsoft.com/office/powerpoint/2010/main" val="51801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18162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 txBox="1">
            <a:spLocks/>
          </p:cNvSpPr>
          <p:nvPr/>
        </p:nvSpPr>
        <p:spPr>
          <a:xfrm>
            <a:off x="454025" y="1672744"/>
            <a:ext cx="8229600" cy="73152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0" i="0" kern="1000" spc="0" baseline="0">
                <a:solidFill>
                  <a:schemeClr val="bg2">
                    <a:lumMod val="25000"/>
                  </a:schemeClr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pPr algn="ctr"/>
            <a:endParaRPr lang="en-US" sz="2000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7" name="Text Placeholder 3"/>
          <p:cNvSpPr txBox="1">
            <a:spLocks/>
          </p:cNvSpPr>
          <p:nvPr/>
        </p:nvSpPr>
        <p:spPr>
          <a:xfrm>
            <a:off x="454024" y="1698264"/>
            <a:ext cx="8229601" cy="1353408"/>
          </a:xfrm>
          <a:prstGeom prst="rect">
            <a:avLst/>
          </a:prstGeom>
          <a:effectLst/>
        </p:spPr>
        <p:txBody>
          <a:bodyPr vert="horz" lIns="0" tIns="45717" rIns="0" bIns="45717" rtlCol="0" anchor="ctr">
            <a:noAutofit/>
          </a:bodyPr>
          <a:lstStyle>
            <a:lvl1pPr marL="182880" marR="0" indent="-182880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Char char="§"/>
              <a:tabLst>
                <a:tab pos="182880" algn="l"/>
              </a:tabLst>
              <a:defRPr lang="en-US" sz="1800" b="0" i="0" kern="1200" baseline="0" dirty="0" smtClean="0">
                <a:solidFill>
                  <a:schemeClr val="bg2">
                    <a:lumMod val="25000"/>
                  </a:schemeClr>
                </a:solidFill>
                <a:latin typeface="+mn-lt"/>
                <a:ea typeface="Arial" charset="0"/>
                <a:cs typeface="Arial" charset="0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Char char="§"/>
              <a:defRPr lang="en-US" sz="1600" b="0" i="0" kern="1200" baseline="0" dirty="0" smtClean="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Univers LT Std 45 Light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Char char="§"/>
              <a:defRPr lang="en-US" sz="1400" b="0" i="0" kern="1200" baseline="0" dirty="0" smtClean="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Univers LT Std 45 Light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Char char="§"/>
              <a:defRPr lang="en-US" sz="1200" b="0" i="0" kern="1200" baseline="0" dirty="0" smtClean="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Univers LT Std 45 Light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b="0" i="0" kern="1200" baseline="0">
                <a:solidFill>
                  <a:schemeClr val="bg2">
                    <a:lumMod val="25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Clr>
                <a:prstClr val="white">
                  <a:lumMod val="50000"/>
                </a:prstClr>
              </a:buClr>
              <a:buNone/>
            </a:pPr>
            <a:r>
              <a:rPr lang="en-US" sz="2000" dirty="0">
                <a:solidFill>
                  <a:schemeClr val="bg1"/>
                </a:solidFill>
              </a:rPr>
              <a:t>A software-centric platform that accelerates the development and increases the productivity of test, measurement, and control systems.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754744" y="1698264"/>
            <a:ext cx="7605486" cy="1353408"/>
            <a:chOff x="2737361" y="1698264"/>
            <a:chExt cx="3948247" cy="903070"/>
          </a:xfrm>
        </p:grpSpPr>
        <p:cxnSp>
          <p:nvCxnSpPr>
            <p:cNvPr id="9" name="Straight Connector 8"/>
            <p:cNvCxnSpPr/>
            <p:nvPr/>
          </p:nvCxnSpPr>
          <p:spPr>
            <a:xfrm>
              <a:off x="2737361" y="2601334"/>
              <a:ext cx="3948247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2737361" y="1698264"/>
              <a:ext cx="3948247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37977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4894" y="841375"/>
            <a:ext cx="4013734" cy="1064428"/>
          </a:xfrm>
        </p:spPr>
        <p:txBody>
          <a:bodyPr/>
          <a:lstStyle/>
          <a:p>
            <a:r>
              <a:rPr lang="en-US" sz="4400" dirty="0"/>
              <a:t>Tim Vargo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4893" y="3473449"/>
            <a:ext cx="4013734" cy="311151"/>
          </a:xfrm>
        </p:spPr>
        <p:txBody>
          <a:bodyPr/>
          <a:lstStyle/>
          <a:p>
            <a:r>
              <a:rPr lang="en-US" b="1" dirty="0"/>
              <a:t>Sandia National Laboratories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>
          <a:xfrm>
            <a:off x="644893" y="3784600"/>
            <a:ext cx="4013734" cy="746211"/>
          </a:xfrm>
        </p:spPr>
        <p:txBody>
          <a:bodyPr/>
          <a:lstStyle/>
          <a:p>
            <a:r>
              <a:rPr lang="en-US" dirty="0"/>
              <a:t>Instrumentation Engineer</a:t>
            </a:r>
          </a:p>
          <a:p>
            <a:r>
              <a:rPr lang="en-US" dirty="0"/>
              <a:t>tdvargo@sandia.gov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4554387" y="3473449"/>
            <a:ext cx="3838842" cy="311151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None/>
              <a:tabLst>
                <a:tab pos="182563" algn="l"/>
                <a:tab pos="3708400" algn="l"/>
              </a:tabLst>
              <a:defRPr lang="en-US" sz="1600" b="0" i="0" kern="1200" baseline="0">
                <a:solidFill>
                  <a:schemeClr val="bg2">
                    <a:lumMod val="50000"/>
                  </a:schemeClr>
                </a:solidFill>
                <a:latin typeface="+mn-lt"/>
                <a:ea typeface="Arial" charset="0"/>
                <a:cs typeface="Arial" charset="0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Char char="§"/>
              <a:defRPr lang="en-US" sz="1600" b="0" i="0" kern="1200" baseline="0" dirty="0" smtClean="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Univers LT Std 45 Light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Char char="§"/>
              <a:defRPr lang="en-US" sz="1400" b="0" i="0" kern="1200" baseline="0" dirty="0" smtClean="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Univers LT Std 45 Light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Char char="§"/>
              <a:defRPr lang="en-US" sz="1200" b="0" i="0" kern="1200" baseline="0" dirty="0" smtClean="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Univers LT Std 45 Light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b="0" i="0" kern="1200" baseline="0">
                <a:solidFill>
                  <a:schemeClr val="bg2">
                    <a:lumMod val="25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Binary Palette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554387" y="3784600"/>
            <a:ext cx="3838842" cy="746211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None/>
              <a:tabLst>
                <a:tab pos="182880" algn="l"/>
              </a:tabLst>
              <a:defRPr lang="en-US" sz="1600" b="0" i="0" kern="1200" baseline="0">
                <a:solidFill>
                  <a:schemeClr val="bg2">
                    <a:lumMod val="50000"/>
                  </a:schemeClr>
                </a:solidFill>
                <a:latin typeface="+mn-lt"/>
                <a:ea typeface="Arial" charset="0"/>
                <a:cs typeface="Arial" charset="0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Char char="§"/>
              <a:defRPr lang="en-US" sz="1600" b="0" i="0" kern="1200" baseline="0" dirty="0" smtClean="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Univers LT Std 45 Light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Char char="§"/>
              <a:defRPr lang="en-US" sz="1400" b="0" i="0" kern="1200" baseline="0" dirty="0" smtClean="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Univers LT Std 45 Light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Char char="§"/>
              <a:defRPr lang="en-US" sz="1200" b="0" i="0" kern="1200" baseline="0" dirty="0" smtClean="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Univers LT Std 45 Light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b="0" i="0" kern="1200" baseline="0">
                <a:solidFill>
                  <a:schemeClr val="bg2">
                    <a:lumMod val="25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Owner</a:t>
            </a:r>
          </a:p>
          <a:p>
            <a:r>
              <a:rPr lang="en-US" dirty="0"/>
              <a:t>ravi@binarypalette.com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554387" y="841375"/>
            <a:ext cx="3838842" cy="1064428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000" spc="0" baseline="0">
                <a:solidFill>
                  <a:schemeClr val="bg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sz="4400" dirty="0"/>
              <a:t>Ravi Beniwal</a:t>
            </a:r>
          </a:p>
        </p:txBody>
      </p:sp>
    </p:spTree>
    <p:extLst>
      <p:ext uri="{BB962C8B-B14F-4D97-AF65-F5344CB8AC3E}">
        <p14:creationId xmlns:p14="http://schemas.microsoft.com/office/powerpoint/2010/main" val="1614127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452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Tried &amp; True, Conventional Debugging Tools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23348" y="749995"/>
            <a:ext cx="4917044" cy="27432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… which still work very well, but with limitations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0816728"/>
              </p:ext>
            </p:extLst>
          </p:nvPr>
        </p:nvGraphicFramePr>
        <p:xfrm>
          <a:off x="623347" y="1142468"/>
          <a:ext cx="7614491" cy="34295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96867">
                  <a:extLst>
                    <a:ext uri="{9D8B030D-6E8A-4147-A177-3AD203B41FA5}">
                      <a16:colId xmlns:a16="http://schemas.microsoft.com/office/drawing/2014/main" val="1279173352"/>
                    </a:ext>
                  </a:extLst>
                </a:gridCol>
                <a:gridCol w="2329485">
                  <a:extLst>
                    <a:ext uri="{9D8B030D-6E8A-4147-A177-3AD203B41FA5}">
                      <a16:colId xmlns:a16="http://schemas.microsoft.com/office/drawing/2014/main" val="1096528273"/>
                    </a:ext>
                  </a:extLst>
                </a:gridCol>
                <a:gridCol w="2688139">
                  <a:extLst>
                    <a:ext uri="{9D8B030D-6E8A-4147-A177-3AD203B41FA5}">
                      <a16:colId xmlns:a16="http://schemas.microsoft.com/office/drawing/2014/main" val="3341016758"/>
                    </a:ext>
                  </a:extLst>
                </a:gridCol>
              </a:tblGrid>
              <a:tr h="390064">
                <a:tc>
                  <a:txBody>
                    <a:bodyPr/>
                    <a:lstStyle/>
                    <a:p>
                      <a:r>
                        <a:rPr lang="en-US" dirty="0"/>
                        <a:t>Built-in Debug Tool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0939110"/>
                  </a:ext>
                </a:extLst>
              </a:tr>
              <a:tr h="91014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Execution Highlighting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Visualizes data flow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Slows execution speed</a:t>
                      </a:r>
                      <a:br>
                        <a:rPr lang="en-US" dirty="0"/>
                      </a:br>
                      <a:r>
                        <a:rPr lang="en-US" sz="1600" dirty="0"/>
                        <a:t>(impedes discovery of timing problems)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1890396"/>
                  </a:ext>
                </a:extLst>
              </a:tr>
              <a:tr h="910149">
                <a:tc>
                  <a:txBody>
                    <a:bodyPr/>
                    <a:lstStyle/>
                    <a:p>
                      <a:r>
                        <a:rPr lang="en-US" dirty="0"/>
                        <a:t>Single Stepping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One operation at a 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Slows execution speed</a:t>
                      </a:r>
                      <a:br>
                        <a:rPr lang="en-US" dirty="0"/>
                      </a:br>
                      <a:r>
                        <a:rPr lang="en-US" sz="1600" dirty="0"/>
                        <a:t>(impedes discovery of timing problems)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0593399"/>
                  </a:ext>
                </a:extLst>
              </a:tr>
              <a:tr h="1202696">
                <a:tc>
                  <a:txBody>
                    <a:bodyPr/>
                    <a:lstStyle/>
                    <a:p>
                      <a:r>
                        <a:rPr lang="en-US" dirty="0"/>
                        <a:t>Breakpoints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Pause execution at this exact point</a:t>
                      </a:r>
                      <a:r>
                        <a:rPr lang="en-US" dirty="0"/>
                        <a:t/>
                      </a:r>
                      <a:br>
                        <a:rPr lang="en-US" dirty="0"/>
                      </a:br>
                      <a:r>
                        <a:rPr lang="en-US" sz="1400" dirty="0"/>
                        <a:t>(useful for beginning execution highlighting and single stepping)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Persistent</a:t>
                      </a:r>
                      <a:br>
                        <a:rPr lang="en-US" dirty="0"/>
                      </a:br>
                      <a:r>
                        <a:rPr lang="en-US" sz="1600" dirty="0"/>
                        <a:t>(must remember to remove them before deployment)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2391331"/>
                  </a:ext>
                </a:extLst>
              </a:tr>
            </a:tbl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6300" y="1886465"/>
            <a:ext cx="487603" cy="46220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3930" y="2816059"/>
            <a:ext cx="1349973" cy="47044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83946" y="3997549"/>
            <a:ext cx="929957" cy="475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296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Tried &amp; True, Conventional Debugging Tools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23348" y="749995"/>
            <a:ext cx="4925282" cy="27432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… which still work very well, but with limitations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360044"/>
              </p:ext>
            </p:extLst>
          </p:nvPr>
        </p:nvGraphicFramePr>
        <p:xfrm>
          <a:off x="623348" y="1125994"/>
          <a:ext cx="7622727" cy="32973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99676">
                  <a:extLst>
                    <a:ext uri="{9D8B030D-6E8A-4147-A177-3AD203B41FA5}">
                      <a16:colId xmlns:a16="http://schemas.microsoft.com/office/drawing/2014/main" val="1279173352"/>
                    </a:ext>
                  </a:extLst>
                </a:gridCol>
                <a:gridCol w="2332005">
                  <a:extLst>
                    <a:ext uri="{9D8B030D-6E8A-4147-A177-3AD203B41FA5}">
                      <a16:colId xmlns:a16="http://schemas.microsoft.com/office/drawing/2014/main" val="1096528273"/>
                    </a:ext>
                  </a:extLst>
                </a:gridCol>
                <a:gridCol w="2691046">
                  <a:extLst>
                    <a:ext uri="{9D8B030D-6E8A-4147-A177-3AD203B41FA5}">
                      <a16:colId xmlns:a16="http://schemas.microsoft.com/office/drawing/2014/main" val="3341016758"/>
                    </a:ext>
                  </a:extLst>
                </a:gridCol>
              </a:tblGrid>
              <a:tr h="421309">
                <a:tc>
                  <a:txBody>
                    <a:bodyPr/>
                    <a:lstStyle/>
                    <a:p>
                      <a:r>
                        <a:rPr lang="en-US" dirty="0"/>
                        <a:t>Built-in Debug Tool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0939110"/>
                  </a:ext>
                </a:extLst>
              </a:tr>
              <a:tr h="1198353">
                <a:tc>
                  <a:txBody>
                    <a:bodyPr/>
                    <a:lstStyle/>
                    <a:p>
                      <a:r>
                        <a:rPr lang="en-US" dirty="0"/>
                        <a:t>Default Probes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Peek at wire values throughout execution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Difficult to place in clones</a:t>
                      </a:r>
                      <a:r>
                        <a:rPr lang="en-US" dirty="0"/>
                        <a:t>, Non-persistent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6996962"/>
                  </a:ext>
                </a:extLst>
              </a:tr>
              <a:tr h="83884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Conditional Probes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+ “pause if value” logic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 available for all datatypes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5152139"/>
                  </a:ext>
                </a:extLst>
              </a:tr>
              <a:tr h="838848">
                <a:tc>
                  <a:txBody>
                    <a:bodyPr/>
                    <a:lstStyle/>
                    <a:p>
                      <a:r>
                        <a:rPr lang="en-US" dirty="0"/>
                        <a:t>Custom Probes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+ custom view and/or actions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Per LV version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1902657"/>
                  </a:ext>
                </a:extLst>
              </a:tr>
            </a:tbl>
          </a:graphicData>
        </a:graphic>
      </p:graphicFrame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6232" y="3036500"/>
            <a:ext cx="888399" cy="53304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2194" y="1861751"/>
            <a:ext cx="1808077" cy="85397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71241" y="3679457"/>
            <a:ext cx="647700" cy="64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032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Corporate Template_2016">
  <a:themeElements>
    <a:clrScheme name="Custom 1">
      <a:dk1>
        <a:srgbClr val="000000"/>
      </a:dk1>
      <a:lt1>
        <a:srgbClr val="FFFFFF"/>
      </a:lt1>
      <a:dk2>
        <a:srgbClr val="0070C0"/>
      </a:dk2>
      <a:lt2>
        <a:srgbClr val="F5F5F5"/>
      </a:lt2>
      <a:accent1>
        <a:srgbClr val="0070C0"/>
      </a:accent1>
      <a:accent2>
        <a:srgbClr val="C00000"/>
      </a:accent2>
      <a:accent3>
        <a:srgbClr val="009800"/>
      </a:accent3>
      <a:accent4>
        <a:srgbClr val="FEC313"/>
      </a:accent4>
      <a:accent5>
        <a:srgbClr val="F15A22"/>
      </a:accent5>
      <a:accent6>
        <a:srgbClr val="6A4686"/>
      </a:accent6>
      <a:hlink>
        <a:srgbClr val="929292"/>
      </a:hlink>
      <a:folHlink>
        <a:srgbClr val="669DD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12700">
          <a:solidFill>
            <a:srgbClr val="0A60A3"/>
          </a:solidFill>
        </a:ln>
        <a:effectLst/>
      </a:spPr>
      <a:bodyPr lIns="0" rIns="0"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bg2">
              <a:lumMod val="25000"/>
            </a:schemeClr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rIns="0" rtlCol="0">
        <a:spAutoFit/>
      </a:bodyPr>
      <a:lstStyle>
        <a:defPPr>
          <a:defRPr sz="16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3" id="{83849F29-9337-3144-8459-655ABC8EB322}" vid="{9D2C9A26-672A-7C49-BB05-FE5030E4DEE7}"/>
    </a:ext>
  </a:extLst>
</a:theme>
</file>

<file path=ppt/theme/theme2.xml><?xml version="1.0" encoding="utf-8"?>
<a:theme xmlns:a="http://schemas.openxmlformats.org/drawingml/2006/main" name="Corporate Template_2016 Confidential">
  <a:themeElements>
    <a:clrScheme name="Custom 1">
      <a:dk1>
        <a:srgbClr val="000000"/>
      </a:dk1>
      <a:lt1>
        <a:srgbClr val="FFFFFF"/>
      </a:lt1>
      <a:dk2>
        <a:srgbClr val="0070C0"/>
      </a:dk2>
      <a:lt2>
        <a:srgbClr val="F5F5F5"/>
      </a:lt2>
      <a:accent1>
        <a:srgbClr val="0070C0"/>
      </a:accent1>
      <a:accent2>
        <a:srgbClr val="C00000"/>
      </a:accent2>
      <a:accent3>
        <a:srgbClr val="009800"/>
      </a:accent3>
      <a:accent4>
        <a:srgbClr val="FEC313"/>
      </a:accent4>
      <a:accent5>
        <a:srgbClr val="F15A22"/>
      </a:accent5>
      <a:accent6>
        <a:srgbClr val="6A4686"/>
      </a:accent6>
      <a:hlink>
        <a:srgbClr val="929292"/>
      </a:hlink>
      <a:folHlink>
        <a:srgbClr val="669DD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12700">
          <a:solidFill>
            <a:srgbClr val="0A60A3"/>
          </a:solidFill>
        </a:ln>
        <a:effectLst/>
      </a:spPr>
      <a:bodyPr lIns="0" rIns="0"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bg2">
              <a:lumMod val="25000"/>
            </a:schemeClr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rIns="0" rtlCol="0">
        <a:spAutoFit/>
      </a:bodyPr>
      <a:lstStyle>
        <a:defPPr>
          <a:defRPr sz="16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3" id="{83849F29-9337-3144-8459-655ABC8EB322}" vid="{69BA7A02-72C5-D741-8B3D-C31E002F9F0D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26762_NIWeek_2017_PPT_Session_Template_NS_v3</Template>
  <TotalTime>4726</TotalTime>
  <Words>1820</Words>
  <Application>Microsoft Office PowerPoint</Application>
  <PresentationFormat>On-screen Show (16:9)</PresentationFormat>
  <Paragraphs>278</Paragraphs>
  <Slides>43</Slides>
  <Notes>21</Notes>
  <HiddenSlides>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43</vt:i4>
      </vt:variant>
    </vt:vector>
  </HeadingPairs>
  <TitlesOfParts>
    <vt:vector size="52" baseType="lpstr">
      <vt:lpstr>Arial</vt:lpstr>
      <vt:lpstr>Calibri</vt:lpstr>
      <vt:lpstr>Cambria</vt:lpstr>
      <vt:lpstr>Helvetica Neue Light</vt:lpstr>
      <vt:lpstr>Times New Roman</vt:lpstr>
      <vt:lpstr>Univers LT Std 45 Light</vt:lpstr>
      <vt:lpstr>Wingdings</vt:lpstr>
      <vt:lpstr>Corporate Template_2016</vt:lpstr>
      <vt:lpstr>Corporate Template_2016 Confidential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Tim Vargo</vt:lpstr>
      <vt:lpstr>PowerPoint Presentation</vt:lpstr>
      <vt:lpstr>Tried &amp; True, Conventional Debugging Tools</vt:lpstr>
      <vt:lpstr>Tried &amp; True, Conventional Debugging Tools</vt:lpstr>
      <vt:lpstr>Probes !!!</vt:lpstr>
      <vt:lpstr>Often forgotten, overlooked,  or just plain ol’ “huh, I-never-knew-about-that”</vt:lpstr>
      <vt:lpstr>There are many Free, 3rd-party Debugging Tools These two will retain information even if LabVIEW crashes!</vt:lpstr>
      <vt:lpstr>NI debugging tools</vt:lpstr>
      <vt:lpstr>NI debugging tools</vt:lpstr>
      <vt:lpstr>NI debugging tools</vt:lpstr>
      <vt:lpstr>Some impediments to advanced troubleshooting …</vt:lpstr>
      <vt:lpstr>As LabVIEW enthusiasts, we all love visuals</vt:lpstr>
      <vt:lpstr>What to do when debugging becomes too complex ???</vt:lpstr>
      <vt:lpstr>LabVIEW Task Manager</vt:lpstr>
      <vt:lpstr>Application Instance</vt:lpstr>
      <vt:lpstr>Menu: View</vt:lpstr>
      <vt:lpstr>Menu: View&gt;&gt;Group By Library</vt:lpstr>
      <vt:lpstr>Menu: View&gt;&gt;Group By Folder</vt:lpstr>
      <vt:lpstr>Menu: View&gt;&gt;Flat List</vt:lpstr>
      <vt:lpstr>Menu: Filters</vt:lpstr>
      <vt:lpstr>Menu: Filters&gt;&gt;Extensions</vt:lpstr>
      <vt:lpstr>Menu: Filters&gt;&gt;Types</vt:lpstr>
      <vt:lpstr>Shortcut Menu: Filter Out …</vt:lpstr>
      <vt:lpstr>Menu: Filters&gt;&gt;Paths</vt:lpstr>
      <vt:lpstr>Progress Update</vt:lpstr>
      <vt:lpstr>Toolbar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LabVIEW Task Manager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Nicole Scott</dc:creator>
  <cp:lastModifiedBy>Vargo, Timothy D</cp:lastModifiedBy>
  <cp:revision>173</cp:revision>
  <dcterms:created xsi:type="dcterms:W3CDTF">2017-01-30T19:54:50Z</dcterms:created>
  <dcterms:modified xsi:type="dcterms:W3CDTF">2017-05-03T02:21:29Z</dcterms:modified>
</cp:coreProperties>
</file>